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2"/>
  </p:notesMasterIdLst>
  <p:handoutMasterIdLst>
    <p:handoutMasterId r:id="rId43"/>
  </p:handoutMasterIdLst>
  <p:sldIdLst>
    <p:sldId id="256" r:id="rId3"/>
    <p:sldId id="451" r:id="rId4"/>
    <p:sldId id="452" r:id="rId5"/>
    <p:sldId id="453" r:id="rId6"/>
    <p:sldId id="454" r:id="rId7"/>
    <p:sldId id="455" r:id="rId8"/>
    <p:sldId id="456" r:id="rId9"/>
    <p:sldId id="457" r:id="rId10"/>
    <p:sldId id="458" r:id="rId11"/>
    <p:sldId id="462" r:id="rId12"/>
    <p:sldId id="384" r:id="rId13"/>
    <p:sldId id="386" r:id="rId14"/>
    <p:sldId id="388" r:id="rId15"/>
    <p:sldId id="389" r:id="rId16"/>
    <p:sldId id="463" r:id="rId17"/>
    <p:sldId id="391" r:id="rId18"/>
    <p:sldId id="413" r:id="rId19"/>
    <p:sldId id="393" r:id="rId20"/>
    <p:sldId id="425" r:id="rId21"/>
    <p:sldId id="426" r:id="rId22"/>
    <p:sldId id="428" r:id="rId23"/>
    <p:sldId id="392" r:id="rId24"/>
    <p:sldId id="464" r:id="rId25"/>
    <p:sldId id="395" r:id="rId26"/>
    <p:sldId id="420" r:id="rId27"/>
    <p:sldId id="421" r:id="rId28"/>
    <p:sldId id="422" r:id="rId29"/>
    <p:sldId id="424" r:id="rId30"/>
    <p:sldId id="397" r:id="rId31"/>
    <p:sldId id="414" r:id="rId32"/>
    <p:sldId id="415" r:id="rId33"/>
    <p:sldId id="416" r:id="rId34"/>
    <p:sldId id="417" r:id="rId35"/>
    <p:sldId id="418" r:id="rId36"/>
    <p:sldId id="419" r:id="rId37"/>
    <p:sldId id="405" r:id="rId38"/>
    <p:sldId id="406" r:id="rId39"/>
    <p:sldId id="461" r:id="rId40"/>
    <p:sldId id="460" r:id="rId4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00394E"/>
    <a:srgbClr val="ECC962"/>
    <a:srgbClr val="CC9900"/>
    <a:srgbClr val="5B9BD5"/>
    <a:srgbClr val="DCC26A"/>
    <a:srgbClr val="F2BDB4"/>
    <a:srgbClr val="EDEDED"/>
    <a:srgbClr val="EED3B8"/>
    <a:srgbClr val="EFD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9"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5B799-C7B0-4E51-B461-636B95648F1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4455A31-D221-4378-ACAC-0EE194B73ECF}">
      <dgm:prSet phldrT="[Text]"/>
      <dgm:spPr/>
      <dgm:t>
        <a:bodyPr/>
        <a:lstStyle/>
        <a:p>
          <a:r>
            <a:rPr lang="en-US" dirty="0" smtClean="0"/>
            <a:t>AZFA Annual Conference Puerto Rico Oct 23-25 2013</a:t>
          </a:r>
          <a:endParaRPr lang="en-US" dirty="0"/>
        </a:p>
      </dgm:t>
    </dgm:pt>
    <dgm:pt modelId="{36CFDB34-58F0-4410-A0EE-860284FB3C14}" type="parTrans" cxnId="{7D247D74-A0DE-4319-B348-948A883578CF}">
      <dgm:prSet/>
      <dgm:spPr/>
      <dgm:t>
        <a:bodyPr/>
        <a:lstStyle/>
        <a:p>
          <a:endParaRPr lang="en-US"/>
        </a:p>
      </dgm:t>
    </dgm:pt>
    <dgm:pt modelId="{046D93F4-5669-42B4-9C27-47F966BBA09B}" type="sibTrans" cxnId="{7D247D74-A0DE-4319-B348-948A883578CF}">
      <dgm:prSet/>
      <dgm:spPr/>
      <dgm:t>
        <a:bodyPr/>
        <a:lstStyle/>
        <a:p>
          <a:endParaRPr lang="en-US"/>
        </a:p>
      </dgm:t>
    </dgm:pt>
    <dgm:pt modelId="{1BB661D9-D3A3-40CE-8859-D2D1DF19B427}">
      <dgm:prSet phldrT="[Text]"/>
      <dgm:spPr/>
      <dgm:t>
        <a:bodyPr/>
        <a:lstStyle/>
        <a:p>
          <a:r>
            <a:rPr lang="en-US" dirty="0" smtClean="0"/>
            <a:t>Official Launch of World FZO May 19 2014</a:t>
          </a:r>
          <a:endParaRPr lang="en-US" dirty="0"/>
        </a:p>
      </dgm:t>
    </dgm:pt>
    <dgm:pt modelId="{0F4BB456-B496-4367-A255-2A1BE4B70C61}" type="parTrans" cxnId="{6A9DD2E3-D50F-4252-9A55-A2A278C0B188}">
      <dgm:prSet/>
      <dgm:spPr/>
      <dgm:t>
        <a:bodyPr/>
        <a:lstStyle/>
        <a:p>
          <a:endParaRPr lang="en-US"/>
        </a:p>
      </dgm:t>
    </dgm:pt>
    <dgm:pt modelId="{256A82FB-D4B1-4FBE-8BD6-14FD8B16C1D0}" type="sibTrans" cxnId="{6A9DD2E3-D50F-4252-9A55-A2A278C0B188}">
      <dgm:prSet/>
      <dgm:spPr/>
      <dgm:t>
        <a:bodyPr/>
        <a:lstStyle/>
        <a:p>
          <a:endParaRPr lang="en-US"/>
        </a:p>
      </dgm:t>
    </dgm:pt>
    <dgm:pt modelId="{3DBF0C4C-C16E-4D7C-B8BE-99C6DD81BA9D}">
      <dgm:prSet phldrT="[Text]"/>
      <dgm:spPr/>
      <dgm:t>
        <a:bodyPr/>
        <a:lstStyle/>
        <a:p>
          <a:r>
            <a:rPr lang="en-US" dirty="0" smtClean="0"/>
            <a:t>AZFA Annual Conference Panama Nov 12-14 2014</a:t>
          </a:r>
          <a:endParaRPr lang="en-US" dirty="0"/>
        </a:p>
      </dgm:t>
    </dgm:pt>
    <dgm:pt modelId="{60DBEE84-2A9E-4930-9C89-4C82D17934BB}" type="parTrans" cxnId="{3A2367D2-5EA8-419F-ADE3-271F25D94EA6}">
      <dgm:prSet/>
      <dgm:spPr/>
      <dgm:t>
        <a:bodyPr/>
        <a:lstStyle/>
        <a:p>
          <a:endParaRPr lang="en-US"/>
        </a:p>
      </dgm:t>
    </dgm:pt>
    <dgm:pt modelId="{5FF2EB72-BD0A-4AF6-B9E4-172E93CBEE78}" type="sibTrans" cxnId="{3A2367D2-5EA8-419F-ADE3-271F25D94EA6}">
      <dgm:prSet/>
      <dgm:spPr/>
      <dgm:t>
        <a:bodyPr/>
        <a:lstStyle/>
        <a:p>
          <a:endParaRPr lang="en-US"/>
        </a:p>
      </dgm:t>
    </dgm:pt>
    <dgm:pt modelId="{FEFB6967-4C3C-45D2-BD2A-DF45BE536184}">
      <dgm:prSet phldrT="[Text]"/>
      <dgm:spPr/>
      <dgm:t>
        <a:bodyPr/>
        <a:lstStyle/>
        <a:p>
          <a:r>
            <a:rPr lang="en-US" dirty="0" smtClean="0"/>
            <a:t>Our First Member DAFZ July 8 2014</a:t>
          </a:r>
          <a:endParaRPr lang="en-US" dirty="0"/>
        </a:p>
      </dgm:t>
    </dgm:pt>
    <dgm:pt modelId="{D909CA3C-F5BA-41B9-A12B-85D6CAC9593E}" type="parTrans" cxnId="{331618B0-90AB-4851-99A5-D36B180426C5}">
      <dgm:prSet/>
      <dgm:spPr/>
      <dgm:t>
        <a:bodyPr/>
        <a:lstStyle/>
        <a:p>
          <a:endParaRPr lang="en-US"/>
        </a:p>
      </dgm:t>
    </dgm:pt>
    <dgm:pt modelId="{D237AEB9-3EDB-4F1E-AD92-23A918BDD120}" type="sibTrans" cxnId="{331618B0-90AB-4851-99A5-D36B180426C5}">
      <dgm:prSet/>
      <dgm:spPr/>
      <dgm:t>
        <a:bodyPr/>
        <a:lstStyle/>
        <a:p>
          <a:endParaRPr lang="en-US"/>
        </a:p>
      </dgm:t>
    </dgm:pt>
    <dgm:pt modelId="{887C18F5-A26D-4414-AD90-E241A53CD192}">
      <dgm:prSet phldrT="[Text]"/>
      <dgm:spPr/>
      <dgm:t>
        <a:bodyPr/>
        <a:lstStyle/>
        <a:p>
          <a:r>
            <a:rPr lang="en-US" dirty="0" smtClean="0"/>
            <a:t>Building our Team Management Marketing Membership and Knowledge July-Aug 2014</a:t>
          </a:r>
          <a:endParaRPr lang="en-US" dirty="0"/>
        </a:p>
      </dgm:t>
    </dgm:pt>
    <dgm:pt modelId="{8DBC201E-8F17-478B-8E35-126C61FA5266}" type="parTrans" cxnId="{B141809F-BB3F-463E-8B0F-1FD65FC83E04}">
      <dgm:prSet/>
      <dgm:spPr/>
      <dgm:t>
        <a:bodyPr/>
        <a:lstStyle/>
        <a:p>
          <a:endParaRPr lang="en-US"/>
        </a:p>
      </dgm:t>
    </dgm:pt>
    <dgm:pt modelId="{2534CDF6-DB72-4A33-BCAA-1DF81CC1AD3D}" type="sibTrans" cxnId="{B141809F-BB3F-463E-8B0F-1FD65FC83E04}">
      <dgm:prSet/>
      <dgm:spPr/>
      <dgm:t>
        <a:bodyPr/>
        <a:lstStyle/>
        <a:p>
          <a:endParaRPr lang="en-US"/>
        </a:p>
      </dgm:t>
    </dgm:pt>
    <dgm:pt modelId="{A4A4FA72-CAB7-46D7-B333-973EE90A0C87}">
      <dgm:prSet phldrT="[Text]"/>
      <dgm:spPr/>
      <dgm:t>
        <a:bodyPr/>
        <a:lstStyle/>
        <a:p>
          <a:r>
            <a:rPr lang="en-US" dirty="0" smtClean="0"/>
            <a:t>Steering Committee Meeting January 13-14 2014</a:t>
          </a:r>
          <a:endParaRPr lang="en-US" dirty="0"/>
        </a:p>
      </dgm:t>
    </dgm:pt>
    <dgm:pt modelId="{FE5623E7-C341-41E0-BB5A-F6AC2A26F818}" type="parTrans" cxnId="{F2A024D7-9600-4007-AF0F-295500930DC9}">
      <dgm:prSet/>
      <dgm:spPr/>
      <dgm:t>
        <a:bodyPr/>
        <a:lstStyle/>
        <a:p>
          <a:endParaRPr lang="en-US"/>
        </a:p>
      </dgm:t>
    </dgm:pt>
    <dgm:pt modelId="{A3359489-1BDE-48AA-9FC7-DC67299DF8D4}" type="sibTrans" cxnId="{F2A024D7-9600-4007-AF0F-295500930DC9}">
      <dgm:prSet/>
      <dgm:spPr/>
      <dgm:t>
        <a:bodyPr/>
        <a:lstStyle/>
        <a:p>
          <a:endParaRPr lang="en-US"/>
        </a:p>
      </dgm:t>
    </dgm:pt>
    <dgm:pt modelId="{02FABCB3-5E3E-43E3-B752-03F34ED396E2}">
      <dgm:prSet phldrT="[Text]"/>
      <dgm:spPr/>
      <dgm:t>
        <a:bodyPr/>
        <a:lstStyle/>
        <a:p>
          <a:r>
            <a:rPr lang="en-US" dirty="0" smtClean="0"/>
            <a:t>Our 100</a:t>
          </a:r>
          <a:r>
            <a:rPr lang="en-US" baseline="30000" dirty="0" smtClean="0"/>
            <a:t>th</a:t>
          </a:r>
          <a:r>
            <a:rPr lang="en-US" dirty="0" smtClean="0"/>
            <a:t> Member October 2014</a:t>
          </a:r>
          <a:endParaRPr lang="en-US" dirty="0"/>
        </a:p>
      </dgm:t>
    </dgm:pt>
    <dgm:pt modelId="{9DE36F9E-E328-43FA-876D-D3A1CBD9B7E0}" type="parTrans" cxnId="{D68DE931-8C64-4D70-9136-7639E8E59503}">
      <dgm:prSet/>
      <dgm:spPr/>
      <dgm:t>
        <a:bodyPr/>
        <a:lstStyle/>
        <a:p>
          <a:endParaRPr lang="en-US"/>
        </a:p>
      </dgm:t>
    </dgm:pt>
    <dgm:pt modelId="{A220A9B3-F598-4E72-89B8-6A3432E68870}" type="sibTrans" cxnId="{D68DE931-8C64-4D70-9136-7639E8E59503}">
      <dgm:prSet/>
      <dgm:spPr/>
      <dgm:t>
        <a:bodyPr/>
        <a:lstStyle/>
        <a:p>
          <a:endParaRPr lang="en-US"/>
        </a:p>
      </dgm:t>
    </dgm:pt>
    <dgm:pt modelId="{84BC801A-FE31-4B66-A869-2AD471DCAA16}" type="pres">
      <dgm:prSet presAssocID="{AC25B799-C7B0-4E51-B461-636B95648F14}" presName="rootnode" presStyleCnt="0">
        <dgm:presLayoutVars>
          <dgm:chMax/>
          <dgm:chPref/>
          <dgm:dir/>
          <dgm:animLvl val="lvl"/>
        </dgm:presLayoutVars>
      </dgm:prSet>
      <dgm:spPr/>
      <dgm:t>
        <a:bodyPr/>
        <a:lstStyle/>
        <a:p>
          <a:endParaRPr lang="en-US"/>
        </a:p>
      </dgm:t>
    </dgm:pt>
    <dgm:pt modelId="{F7C3A4D1-FA65-4633-B88A-159C50595731}" type="pres">
      <dgm:prSet presAssocID="{D4455A31-D221-4378-ACAC-0EE194B73ECF}" presName="composite" presStyleCnt="0"/>
      <dgm:spPr/>
    </dgm:pt>
    <dgm:pt modelId="{2D1D7735-5908-48A1-BC93-7B575881483F}" type="pres">
      <dgm:prSet presAssocID="{D4455A31-D221-4378-ACAC-0EE194B73ECF}" presName="LShape" presStyleLbl="alignNode1" presStyleIdx="0" presStyleCnt="13"/>
      <dgm:spPr/>
    </dgm:pt>
    <dgm:pt modelId="{52423A16-1331-488C-B34E-5AEB8750B51A}" type="pres">
      <dgm:prSet presAssocID="{D4455A31-D221-4378-ACAC-0EE194B73ECF}" presName="ParentText" presStyleLbl="revTx" presStyleIdx="0" presStyleCnt="7">
        <dgm:presLayoutVars>
          <dgm:chMax val="0"/>
          <dgm:chPref val="0"/>
          <dgm:bulletEnabled val="1"/>
        </dgm:presLayoutVars>
      </dgm:prSet>
      <dgm:spPr/>
      <dgm:t>
        <a:bodyPr/>
        <a:lstStyle/>
        <a:p>
          <a:endParaRPr lang="en-US"/>
        </a:p>
      </dgm:t>
    </dgm:pt>
    <dgm:pt modelId="{686A75D0-C3CF-4C26-8E0B-ADF173673A63}" type="pres">
      <dgm:prSet presAssocID="{D4455A31-D221-4378-ACAC-0EE194B73ECF}" presName="Triangle" presStyleLbl="alignNode1" presStyleIdx="1" presStyleCnt="13"/>
      <dgm:spPr/>
    </dgm:pt>
    <dgm:pt modelId="{E0F5C206-A4F8-43EE-BB9B-038133BF32EC}" type="pres">
      <dgm:prSet presAssocID="{046D93F4-5669-42B4-9C27-47F966BBA09B}" presName="sibTrans" presStyleCnt="0"/>
      <dgm:spPr/>
    </dgm:pt>
    <dgm:pt modelId="{A55BB81D-EA40-49D1-954C-FA89CCE19D02}" type="pres">
      <dgm:prSet presAssocID="{046D93F4-5669-42B4-9C27-47F966BBA09B}" presName="space" presStyleCnt="0"/>
      <dgm:spPr/>
    </dgm:pt>
    <dgm:pt modelId="{5DEF1ADE-F51B-41A2-97C1-249143E981FC}" type="pres">
      <dgm:prSet presAssocID="{A4A4FA72-CAB7-46D7-B333-973EE90A0C87}" presName="composite" presStyleCnt="0"/>
      <dgm:spPr/>
    </dgm:pt>
    <dgm:pt modelId="{0741C763-6534-4103-97B0-3AF6F58520FD}" type="pres">
      <dgm:prSet presAssocID="{A4A4FA72-CAB7-46D7-B333-973EE90A0C87}" presName="LShape" presStyleLbl="alignNode1" presStyleIdx="2" presStyleCnt="13"/>
      <dgm:spPr/>
    </dgm:pt>
    <dgm:pt modelId="{C8AB74D9-D7FF-4485-98F3-BE9D3CC37B47}" type="pres">
      <dgm:prSet presAssocID="{A4A4FA72-CAB7-46D7-B333-973EE90A0C87}" presName="ParentText" presStyleLbl="revTx" presStyleIdx="1" presStyleCnt="7">
        <dgm:presLayoutVars>
          <dgm:chMax val="0"/>
          <dgm:chPref val="0"/>
          <dgm:bulletEnabled val="1"/>
        </dgm:presLayoutVars>
      </dgm:prSet>
      <dgm:spPr/>
      <dgm:t>
        <a:bodyPr/>
        <a:lstStyle/>
        <a:p>
          <a:endParaRPr lang="en-US"/>
        </a:p>
      </dgm:t>
    </dgm:pt>
    <dgm:pt modelId="{9BF55A03-7A67-4820-B6FC-9002E0BBE064}" type="pres">
      <dgm:prSet presAssocID="{A4A4FA72-CAB7-46D7-B333-973EE90A0C87}" presName="Triangle" presStyleLbl="alignNode1" presStyleIdx="3" presStyleCnt="13"/>
      <dgm:spPr/>
    </dgm:pt>
    <dgm:pt modelId="{6E1447DC-CEF1-4D86-993A-47222AC90205}" type="pres">
      <dgm:prSet presAssocID="{A3359489-1BDE-48AA-9FC7-DC67299DF8D4}" presName="sibTrans" presStyleCnt="0"/>
      <dgm:spPr/>
    </dgm:pt>
    <dgm:pt modelId="{20E66100-2502-4C11-B0FE-B731198ED03C}" type="pres">
      <dgm:prSet presAssocID="{A3359489-1BDE-48AA-9FC7-DC67299DF8D4}" presName="space" presStyleCnt="0"/>
      <dgm:spPr/>
    </dgm:pt>
    <dgm:pt modelId="{070BB0FB-DE63-4EC4-982D-1D514A2C82FF}" type="pres">
      <dgm:prSet presAssocID="{1BB661D9-D3A3-40CE-8859-D2D1DF19B427}" presName="composite" presStyleCnt="0"/>
      <dgm:spPr/>
    </dgm:pt>
    <dgm:pt modelId="{766B50F8-10EC-43D7-A234-8D7C3249569B}" type="pres">
      <dgm:prSet presAssocID="{1BB661D9-D3A3-40CE-8859-D2D1DF19B427}" presName="LShape" presStyleLbl="alignNode1" presStyleIdx="4" presStyleCnt="13"/>
      <dgm:spPr/>
    </dgm:pt>
    <dgm:pt modelId="{32112A75-CC06-443B-9ABC-16442CE0B1E0}" type="pres">
      <dgm:prSet presAssocID="{1BB661D9-D3A3-40CE-8859-D2D1DF19B427}" presName="ParentText" presStyleLbl="revTx" presStyleIdx="2" presStyleCnt="7">
        <dgm:presLayoutVars>
          <dgm:chMax val="0"/>
          <dgm:chPref val="0"/>
          <dgm:bulletEnabled val="1"/>
        </dgm:presLayoutVars>
      </dgm:prSet>
      <dgm:spPr/>
      <dgm:t>
        <a:bodyPr/>
        <a:lstStyle/>
        <a:p>
          <a:endParaRPr lang="en-US"/>
        </a:p>
      </dgm:t>
    </dgm:pt>
    <dgm:pt modelId="{009328C0-FC12-458A-BAB5-40A7E38FE1B0}" type="pres">
      <dgm:prSet presAssocID="{1BB661D9-D3A3-40CE-8859-D2D1DF19B427}" presName="Triangle" presStyleLbl="alignNode1" presStyleIdx="5" presStyleCnt="13"/>
      <dgm:spPr/>
    </dgm:pt>
    <dgm:pt modelId="{6B9C35C4-D992-467F-9428-C44287BD0AB9}" type="pres">
      <dgm:prSet presAssocID="{256A82FB-D4B1-4FBE-8BD6-14FD8B16C1D0}" presName="sibTrans" presStyleCnt="0"/>
      <dgm:spPr/>
    </dgm:pt>
    <dgm:pt modelId="{469F8384-956F-492B-9B1A-6D2C783042DE}" type="pres">
      <dgm:prSet presAssocID="{256A82FB-D4B1-4FBE-8BD6-14FD8B16C1D0}" presName="space" presStyleCnt="0"/>
      <dgm:spPr/>
    </dgm:pt>
    <dgm:pt modelId="{634D0E4F-F11A-44F8-9979-33416F61AD7E}" type="pres">
      <dgm:prSet presAssocID="{887C18F5-A26D-4414-AD90-E241A53CD192}" presName="composite" presStyleCnt="0"/>
      <dgm:spPr/>
    </dgm:pt>
    <dgm:pt modelId="{258A8104-FADC-4DFA-8026-FDB8BF0C5194}" type="pres">
      <dgm:prSet presAssocID="{887C18F5-A26D-4414-AD90-E241A53CD192}" presName="LShape" presStyleLbl="alignNode1" presStyleIdx="6" presStyleCnt="13"/>
      <dgm:spPr/>
    </dgm:pt>
    <dgm:pt modelId="{85F91C8C-0C40-4443-A2C4-A33175ED4ADA}" type="pres">
      <dgm:prSet presAssocID="{887C18F5-A26D-4414-AD90-E241A53CD192}" presName="ParentText" presStyleLbl="revTx" presStyleIdx="3" presStyleCnt="7">
        <dgm:presLayoutVars>
          <dgm:chMax val="0"/>
          <dgm:chPref val="0"/>
          <dgm:bulletEnabled val="1"/>
        </dgm:presLayoutVars>
      </dgm:prSet>
      <dgm:spPr/>
      <dgm:t>
        <a:bodyPr/>
        <a:lstStyle/>
        <a:p>
          <a:endParaRPr lang="en-US"/>
        </a:p>
      </dgm:t>
    </dgm:pt>
    <dgm:pt modelId="{3EA48834-DBCC-4F4F-B5E2-4FED76A94B06}" type="pres">
      <dgm:prSet presAssocID="{887C18F5-A26D-4414-AD90-E241A53CD192}" presName="Triangle" presStyleLbl="alignNode1" presStyleIdx="7" presStyleCnt="13"/>
      <dgm:spPr/>
    </dgm:pt>
    <dgm:pt modelId="{3D0035B7-C335-402D-92CC-7550D127CDE7}" type="pres">
      <dgm:prSet presAssocID="{2534CDF6-DB72-4A33-BCAA-1DF81CC1AD3D}" presName="sibTrans" presStyleCnt="0"/>
      <dgm:spPr/>
    </dgm:pt>
    <dgm:pt modelId="{53564C2D-8076-4916-9167-E400BFADD0F0}" type="pres">
      <dgm:prSet presAssocID="{2534CDF6-DB72-4A33-BCAA-1DF81CC1AD3D}" presName="space" presStyleCnt="0"/>
      <dgm:spPr/>
    </dgm:pt>
    <dgm:pt modelId="{32CDDD39-BA81-4B73-8206-B09FBC8BCE9B}" type="pres">
      <dgm:prSet presAssocID="{FEFB6967-4C3C-45D2-BD2A-DF45BE536184}" presName="composite" presStyleCnt="0"/>
      <dgm:spPr/>
    </dgm:pt>
    <dgm:pt modelId="{D369841F-747A-4471-A3D1-7003EBADAF23}" type="pres">
      <dgm:prSet presAssocID="{FEFB6967-4C3C-45D2-BD2A-DF45BE536184}" presName="LShape" presStyleLbl="alignNode1" presStyleIdx="8" presStyleCnt="13"/>
      <dgm:spPr/>
    </dgm:pt>
    <dgm:pt modelId="{809610DC-ABB0-49DF-8677-3B3DC99FB208}" type="pres">
      <dgm:prSet presAssocID="{FEFB6967-4C3C-45D2-BD2A-DF45BE536184}" presName="ParentText" presStyleLbl="revTx" presStyleIdx="4" presStyleCnt="7">
        <dgm:presLayoutVars>
          <dgm:chMax val="0"/>
          <dgm:chPref val="0"/>
          <dgm:bulletEnabled val="1"/>
        </dgm:presLayoutVars>
      </dgm:prSet>
      <dgm:spPr/>
      <dgm:t>
        <a:bodyPr/>
        <a:lstStyle/>
        <a:p>
          <a:endParaRPr lang="en-US"/>
        </a:p>
      </dgm:t>
    </dgm:pt>
    <dgm:pt modelId="{09319C85-D417-483E-826B-FA0C0E838B57}" type="pres">
      <dgm:prSet presAssocID="{FEFB6967-4C3C-45D2-BD2A-DF45BE536184}" presName="Triangle" presStyleLbl="alignNode1" presStyleIdx="9" presStyleCnt="13"/>
      <dgm:spPr/>
    </dgm:pt>
    <dgm:pt modelId="{3C81FC82-61E3-4737-8370-55DDB41A58A4}" type="pres">
      <dgm:prSet presAssocID="{D237AEB9-3EDB-4F1E-AD92-23A918BDD120}" presName="sibTrans" presStyleCnt="0"/>
      <dgm:spPr/>
    </dgm:pt>
    <dgm:pt modelId="{B5A78E49-2983-495A-858A-F36CA99B6797}" type="pres">
      <dgm:prSet presAssocID="{D237AEB9-3EDB-4F1E-AD92-23A918BDD120}" presName="space" presStyleCnt="0"/>
      <dgm:spPr/>
    </dgm:pt>
    <dgm:pt modelId="{C927BAF3-46B7-4AC6-A40A-2B5F3B217006}" type="pres">
      <dgm:prSet presAssocID="{02FABCB3-5E3E-43E3-B752-03F34ED396E2}" presName="composite" presStyleCnt="0"/>
      <dgm:spPr/>
    </dgm:pt>
    <dgm:pt modelId="{74E1DF88-B7F0-4A97-8B06-061AA74292E9}" type="pres">
      <dgm:prSet presAssocID="{02FABCB3-5E3E-43E3-B752-03F34ED396E2}" presName="LShape" presStyleLbl="alignNode1" presStyleIdx="10" presStyleCnt="13"/>
      <dgm:spPr/>
    </dgm:pt>
    <dgm:pt modelId="{27051E1F-A4E6-4FCD-A445-F269F07F8449}" type="pres">
      <dgm:prSet presAssocID="{02FABCB3-5E3E-43E3-B752-03F34ED396E2}" presName="ParentText" presStyleLbl="revTx" presStyleIdx="5" presStyleCnt="7">
        <dgm:presLayoutVars>
          <dgm:chMax val="0"/>
          <dgm:chPref val="0"/>
          <dgm:bulletEnabled val="1"/>
        </dgm:presLayoutVars>
      </dgm:prSet>
      <dgm:spPr/>
      <dgm:t>
        <a:bodyPr/>
        <a:lstStyle/>
        <a:p>
          <a:endParaRPr lang="en-US"/>
        </a:p>
      </dgm:t>
    </dgm:pt>
    <dgm:pt modelId="{B2BA18CF-6AD2-4C38-99FF-F8549F8A56EF}" type="pres">
      <dgm:prSet presAssocID="{02FABCB3-5E3E-43E3-B752-03F34ED396E2}" presName="Triangle" presStyleLbl="alignNode1" presStyleIdx="11" presStyleCnt="13"/>
      <dgm:spPr/>
    </dgm:pt>
    <dgm:pt modelId="{20CCD111-A100-4B72-9129-979905600AC4}" type="pres">
      <dgm:prSet presAssocID="{A220A9B3-F598-4E72-89B8-6A3432E68870}" presName="sibTrans" presStyleCnt="0"/>
      <dgm:spPr/>
    </dgm:pt>
    <dgm:pt modelId="{6EA6863E-5838-4636-A8C7-627881D67DB9}" type="pres">
      <dgm:prSet presAssocID="{A220A9B3-F598-4E72-89B8-6A3432E68870}" presName="space" presStyleCnt="0"/>
      <dgm:spPr/>
    </dgm:pt>
    <dgm:pt modelId="{6B234A69-99EC-40AE-8947-C52DE7FCB50F}" type="pres">
      <dgm:prSet presAssocID="{3DBF0C4C-C16E-4D7C-B8BE-99C6DD81BA9D}" presName="composite" presStyleCnt="0"/>
      <dgm:spPr/>
    </dgm:pt>
    <dgm:pt modelId="{84E27588-C068-4542-871A-E601B394A94E}" type="pres">
      <dgm:prSet presAssocID="{3DBF0C4C-C16E-4D7C-B8BE-99C6DD81BA9D}" presName="LShape" presStyleLbl="alignNode1" presStyleIdx="12" presStyleCnt="13"/>
      <dgm:spPr/>
    </dgm:pt>
    <dgm:pt modelId="{FF367A1B-445A-4AF2-A285-73D5D081FF2F}" type="pres">
      <dgm:prSet presAssocID="{3DBF0C4C-C16E-4D7C-B8BE-99C6DD81BA9D}" presName="ParentText" presStyleLbl="revTx" presStyleIdx="6" presStyleCnt="7">
        <dgm:presLayoutVars>
          <dgm:chMax val="0"/>
          <dgm:chPref val="0"/>
          <dgm:bulletEnabled val="1"/>
        </dgm:presLayoutVars>
      </dgm:prSet>
      <dgm:spPr/>
      <dgm:t>
        <a:bodyPr/>
        <a:lstStyle/>
        <a:p>
          <a:endParaRPr lang="en-US"/>
        </a:p>
      </dgm:t>
    </dgm:pt>
  </dgm:ptLst>
  <dgm:cxnLst>
    <dgm:cxn modelId="{6A9DD2E3-D50F-4252-9A55-A2A278C0B188}" srcId="{AC25B799-C7B0-4E51-B461-636B95648F14}" destId="{1BB661D9-D3A3-40CE-8859-D2D1DF19B427}" srcOrd="2" destOrd="0" parTransId="{0F4BB456-B496-4367-A255-2A1BE4B70C61}" sibTransId="{256A82FB-D4B1-4FBE-8BD6-14FD8B16C1D0}"/>
    <dgm:cxn modelId="{D68DE931-8C64-4D70-9136-7639E8E59503}" srcId="{AC25B799-C7B0-4E51-B461-636B95648F14}" destId="{02FABCB3-5E3E-43E3-B752-03F34ED396E2}" srcOrd="5" destOrd="0" parTransId="{9DE36F9E-E328-43FA-876D-D3A1CBD9B7E0}" sibTransId="{A220A9B3-F598-4E72-89B8-6A3432E68870}"/>
    <dgm:cxn modelId="{A360ABAA-FE8B-47DC-AB60-78065D50FEDA}" type="presOf" srcId="{AC25B799-C7B0-4E51-B461-636B95648F14}" destId="{84BC801A-FE31-4B66-A869-2AD471DCAA16}" srcOrd="0" destOrd="0" presId="urn:microsoft.com/office/officeart/2009/3/layout/StepUpProcess"/>
    <dgm:cxn modelId="{3A2367D2-5EA8-419F-ADE3-271F25D94EA6}" srcId="{AC25B799-C7B0-4E51-B461-636B95648F14}" destId="{3DBF0C4C-C16E-4D7C-B8BE-99C6DD81BA9D}" srcOrd="6" destOrd="0" parTransId="{60DBEE84-2A9E-4930-9C89-4C82D17934BB}" sibTransId="{5FF2EB72-BD0A-4AF6-B9E4-172E93CBEE78}"/>
    <dgm:cxn modelId="{623AA678-40E1-4F76-8837-8FBB95F89C58}" type="presOf" srcId="{887C18F5-A26D-4414-AD90-E241A53CD192}" destId="{85F91C8C-0C40-4443-A2C4-A33175ED4ADA}" srcOrd="0" destOrd="0" presId="urn:microsoft.com/office/officeart/2009/3/layout/StepUpProcess"/>
    <dgm:cxn modelId="{1700EEA1-8DD7-405C-A52E-747897C8516D}" type="presOf" srcId="{FEFB6967-4C3C-45D2-BD2A-DF45BE536184}" destId="{809610DC-ABB0-49DF-8677-3B3DC99FB208}" srcOrd="0" destOrd="0" presId="urn:microsoft.com/office/officeart/2009/3/layout/StepUpProcess"/>
    <dgm:cxn modelId="{6B87F20E-D505-4703-9F6B-B08D8D9BE3E8}" type="presOf" srcId="{02FABCB3-5E3E-43E3-B752-03F34ED396E2}" destId="{27051E1F-A4E6-4FCD-A445-F269F07F8449}" srcOrd="0" destOrd="0" presId="urn:microsoft.com/office/officeart/2009/3/layout/StepUpProcess"/>
    <dgm:cxn modelId="{599DB5FC-F5B9-4AD0-BB82-6FDA4D6FBF3A}" type="presOf" srcId="{3DBF0C4C-C16E-4D7C-B8BE-99C6DD81BA9D}" destId="{FF367A1B-445A-4AF2-A285-73D5D081FF2F}" srcOrd="0" destOrd="0" presId="urn:microsoft.com/office/officeart/2009/3/layout/StepUpProcess"/>
    <dgm:cxn modelId="{B141809F-BB3F-463E-8B0F-1FD65FC83E04}" srcId="{AC25B799-C7B0-4E51-B461-636B95648F14}" destId="{887C18F5-A26D-4414-AD90-E241A53CD192}" srcOrd="3" destOrd="0" parTransId="{8DBC201E-8F17-478B-8E35-126C61FA5266}" sibTransId="{2534CDF6-DB72-4A33-BCAA-1DF81CC1AD3D}"/>
    <dgm:cxn modelId="{331618B0-90AB-4851-99A5-D36B180426C5}" srcId="{AC25B799-C7B0-4E51-B461-636B95648F14}" destId="{FEFB6967-4C3C-45D2-BD2A-DF45BE536184}" srcOrd="4" destOrd="0" parTransId="{D909CA3C-F5BA-41B9-A12B-85D6CAC9593E}" sibTransId="{D237AEB9-3EDB-4F1E-AD92-23A918BDD120}"/>
    <dgm:cxn modelId="{F2A024D7-9600-4007-AF0F-295500930DC9}" srcId="{AC25B799-C7B0-4E51-B461-636B95648F14}" destId="{A4A4FA72-CAB7-46D7-B333-973EE90A0C87}" srcOrd="1" destOrd="0" parTransId="{FE5623E7-C341-41E0-BB5A-F6AC2A26F818}" sibTransId="{A3359489-1BDE-48AA-9FC7-DC67299DF8D4}"/>
    <dgm:cxn modelId="{1146F99B-3F10-454D-8F30-7B364CB8E337}" type="presOf" srcId="{D4455A31-D221-4378-ACAC-0EE194B73ECF}" destId="{52423A16-1331-488C-B34E-5AEB8750B51A}" srcOrd="0" destOrd="0" presId="urn:microsoft.com/office/officeart/2009/3/layout/StepUpProcess"/>
    <dgm:cxn modelId="{732FA764-C46A-4AE1-9C72-487E5820E2E5}" type="presOf" srcId="{A4A4FA72-CAB7-46D7-B333-973EE90A0C87}" destId="{C8AB74D9-D7FF-4485-98F3-BE9D3CC37B47}" srcOrd="0" destOrd="0" presId="urn:microsoft.com/office/officeart/2009/3/layout/StepUpProcess"/>
    <dgm:cxn modelId="{7D247D74-A0DE-4319-B348-948A883578CF}" srcId="{AC25B799-C7B0-4E51-B461-636B95648F14}" destId="{D4455A31-D221-4378-ACAC-0EE194B73ECF}" srcOrd="0" destOrd="0" parTransId="{36CFDB34-58F0-4410-A0EE-860284FB3C14}" sibTransId="{046D93F4-5669-42B4-9C27-47F966BBA09B}"/>
    <dgm:cxn modelId="{08F73E8B-64A1-434C-8125-C02007CE86B7}" type="presOf" srcId="{1BB661D9-D3A3-40CE-8859-D2D1DF19B427}" destId="{32112A75-CC06-443B-9ABC-16442CE0B1E0}" srcOrd="0" destOrd="0" presId="urn:microsoft.com/office/officeart/2009/3/layout/StepUpProcess"/>
    <dgm:cxn modelId="{68276715-C4C7-4DB0-A077-969758DD45F1}" type="presParOf" srcId="{84BC801A-FE31-4B66-A869-2AD471DCAA16}" destId="{F7C3A4D1-FA65-4633-B88A-159C50595731}" srcOrd="0" destOrd="0" presId="urn:microsoft.com/office/officeart/2009/3/layout/StepUpProcess"/>
    <dgm:cxn modelId="{F7F75642-5A40-4E51-8645-D11979691350}" type="presParOf" srcId="{F7C3A4D1-FA65-4633-B88A-159C50595731}" destId="{2D1D7735-5908-48A1-BC93-7B575881483F}" srcOrd="0" destOrd="0" presId="urn:microsoft.com/office/officeart/2009/3/layout/StepUpProcess"/>
    <dgm:cxn modelId="{BA841B2C-B17C-435A-9C83-2443A9F51FA7}" type="presParOf" srcId="{F7C3A4D1-FA65-4633-B88A-159C50595731}" destId="{52423A16-1331-488C-B34E-5AEB8750B51A}" srcOrd="1" destOrd="0" presId="urn:microsoft.com/office/officeart/2009/3/layout/StepUpProcess"/>
    <dgm:cxn modelId="{5DF6C8D5-4220-4221-8E71-16FFB85085A9}" type="presParOf" srcId="{F7C3A4D1-FA65-4633-B88A-159C50595731}" destId="{686A75D0-C3CF-4C26-8E0B-ADF173673A63}" srcOrd="2" destOrd="0" presId="urn:microsoft.com/office/officeart/2009/3/layout/StepUpProcess"/>
    <dgm:cxn modelId="{15A8A813-D1F5-4545-8FF8-34ABACC7FFA2}" type="presParOf" srcId="{84BC801A-FE31-4B66-A869-2AD471DCAA16}" destId="{E0F5C206-A4F8-43EE-BB9B-038133BF32EC}" srcOrd="1" destOrd="0" presId="urn:microsoft.com/office/officeart/2009/3/layout/StepUpProcess"/>
    <dgm:cxn modelId="{36509A6C-C181-45A6-8DD5-2FD2EE289746}" type="presParOf" srcId="{E0F5C206-A4F8-43EE-BB9B-038133BF32EC}" destId="{A55BB81D-EA40-49D1-954C-FA89CCE19D02}" srcOrd="0" destOrd="0" presId="urn:microsoft.com/office/officeart/2009/3/layout/StepUpProcess"/>
    <dgm:cxn modelId="{6C67F887-489E-417C-B010-1A32AC6C7A71}" type="presParOf" srcId="{84BC801A-FE31-4B66-A869-2AD471DCAA16}" destId="{5DEF1ADE-F51B-41A2-97C1-249143E981FC}" srcOrd="2" destOrd="0" presId="urn:microsoft.com/office/officeart/2009/3/layout/StepUpProcess"/>
    <dgm:cxn modelId="{9F55F497-9A26-4376-81A6-0F7172776B9E}" type="presParOf" srcId="{5DEF1ADE-F51B-41A2-97C1-249143E981FC}" destId="{0741C763-6534-4103-97B0-3AF6F58520FD}" srcOrd="0" destOrd="0" presId="urn:microsoft.com/office/officeart/2009/3/layout/StepUpProcess"/>
    <dgm:cxn modelId="{DC999ECB-B111-4D44-BDEE-98F731DD548D}" type="presParOf" srcId="{5DEF1ADE-F51B-41A2-97C1-249143E981FC}" destId="{C8AB74D9-D7FF-4485-98F3-BE9D3CC37B47}" srcOrd="1" destOrd="0" presId="urn:microsoft.com/office/officeart/2009/3/layout/StepUpProcess"/>
    <dgm:cxn modelId="{409A655D-45C1-492F-9585-AAECD2677C3B}" type="presParOf" srcId="{5DEF1ADE-F51B-41A2-97C1-249143E981FC}" destId="{9BF55A03-7A67-4820-B6FC-9002E0BBE064}" srcOrd="2" destOrd="0" presId="urn:microsoft.com/office/officeart/2009/3/layout/StepUpProcess"/>
    <dgm:cxn modelId="{484E028D-1D0E-4759-BA93-7DB99739BEA1}" type="presParOf" srcId="{84BC801A-FE31-4B66-A869-2AD471DCAA16}" destId="{6E1447DC-CEF1-4D86-993A-47222AC90205}" srcOrd="3" destOrd="0" presId="urn:microsoft.com/office/officeart/2009/3/layout/StepUpProcess"/>
    <dgm:cxn modelId="{B8B2ABE6-3C3D-4EFA-A586-87A45D899BD6}" type="presParOf" srcId="{6E1447DC-CEF1-4D86-993A-47222AC90205}" destId="{20E66100-2502-4C11-B0FE-B731198ED03C}" srcOrd="0" destOrd="0" presId="urn:microsoft.com/office/officeart/2009/3/layout/StepUpProcess"/>
    <dgm:cxn modelId="{A2E8DA60-39B6-4241-8142-1254E34BF647}" type="presParOf" srcId="{84BC801A-FE31-4B66-A869-2AD471DCAA16}" destId="{070BB0FB-DE63-4EC4-982D-1D514A2C82FF}" srcOrd="4" destOrd="0" presId="urn:microsoft.com/office/officeart/2009/3/layout/StepUpProcess"/>
    <dgm:cxn modelId="{476185CF-8584-4E7F-839B-DA732851F761}" type="presParOf" srcId="{070BB0FB-DE63-4EC4-982D-1D514A2C82FF}" destId="{766B50F8-10EC-43D7-A234-8D7C3249569B}" srcOrd="0" destOrd="0" presId="urn:microsoft.com/office/officeart/2009/3/layout/StepUpProcess"/>
    <dgm:cxn modelId="{58D12C8E-B254-4A0C-8C9D-7517A0FBD867}" type="presParOf" srcId="{070BB0FB-DE63-4EC4-982D-1D514A2C82FF}" destId="{32112A75-CC06-443B-9ABC-16442CE0B1E0}" srcOrd="1" destOrd="0" presId="urn:microsoft.com/office/officeart/2009/3/layout/StepUpProcess"/>
    <dgm:cxn modelId="{BEA38563-92D0-461E-86F8-0792B835EFE5}" type="presParOf" srcId="{070BB0FB-DE63-4EC4-982D-1D514A2C82FF}" destId="{009328C0-FC12-458A-BAB5-40A7E38FE1B0}" srcOrd="2" destOrd="0" presId="urn:microsoft.com/office/officeart/2009/3/layout/StepUpProcess"/>
    <dgm:cxn modelId="{C0FD7BE8-90D8-4C5C-9448-8CC911030C5A}" type="presParOf" srcId="{84BC801A-FE31-4B66-A869-2AD471DCAA16}" destId="{6B9C35C4-D992-467F-9428-C44287BD0AB9}" srcOrd="5" destOrd="0" presId="urn:microsoft.com/office/officeart/2009/3/layout/StepUpProcess"/>
    <dgm:cxn modelId="{22CBDC4F-2084-4A1C-BFA7-919918BA2904}" type="presParOf" srcId="{6B9C35C4-D992-467F-9428-C44287BD0AB9}" destId="{469F8384-956F-492B-9B1A-6D2C783042DE}" srcOrd="0" destOrd="0" presId="urn:microsoft.com/office/officeart/2009/3/layout/StepUpProcess"/>
    <dgm:cxn modelId="{86A6C696-67B2-4A28-8E2B-36F32B3C5C32}" type="presParOf" srcId="{84BC801A-FE31-4B66-A869-2AD471DCAA16}" destId="{634D0E4F-F11A-44F8-9979-33416F61AD7E}" srcOrd="6" destOrd="0" presId="urn:microsoft.com/office/officeart/2009/3/layout/StepUpProcess"/>
    <dgm:cxn modelId="{3852A12A-CF55-4846-8A48-5E9D3AB5ADAD}" type="presParOf" srcId="{634D0E4F-F11A-44F8-9979-33416F61AD7E}" destId="{258A8104-FADC-4DFA-8026-FDB8BF0C5194}" srcOrd="0" destOrd="0" presId="urn:microsoft.com/office/officeart/2009/3/layout/StepUpProcess"/>
    <dgm:cxn modelId="{C3B7AA2D-3E84-41B5-9D1B-DDDD11E0C30A}" type="presParOf" srcId="{634D0E4F-F11A-44F8-9979-33416F61AD7E}" destId="{85F91C8C-0C40-4443-A2C4-A33175ED4ADA}" srcOrd="1" destOrd="0" presId="urn:microsoft.com/office/officeart/2009/3/layout/StepUpProcess"/>
    <dgm:cxn modelId="{FBADDA9D-5F8A-419B-A525-CAF6C1812FCB}" type="presParOf" srcId="{634D0E4F-F11A-44F8-9979-33416F61AD7E}" destId="{3EA48834-DBCC-4F4F-B5E2-4FED76A94B06}" srcOrd="2" destOrd="0" presId="urn:microsoft.com/office/officeart/2009/3/layout/StepUpProcess"/>
    <dgm:cxn modelId="{372DBCA9-F266-417C-874F-097FAD5DEC22}" type="presParOf" srcId="{84BC801A-FE31-4B66-A869-2AD471DCAA16}" destId="{3D0035B7-C335-402D-92CC-7550D127CDE7}" srcOrd="7" destOrd="0" presId="urn:microsoft.com/office/officeart/2009/3/layout/StepUpProcess"/>
    <dgm:cxn modelId="{25C5B7E9-178A-448F-B032-E56B71CF30F9}" type="presParOf" srcId="{3D0035B7-C335-402D-92CC-7550D127CDE7}" destId="{53564C2D-8076-4916-9167-E400BFADD0F0}" srcOrd="0" destOrd="0" presId="urn:microsoft.com/office/officeart/2009/3/layout/StepUpProcess"/>
    <dgm:cxn modelId="{1FBF7338-CD61-4EA3-8E2C-416BEE4897D9}" type="presParOf" srcId="{84BC801A-FE31-4B66-A869-2AD471DCAA16}" destId="{32CDDD39-BA81-4B73-8206-B09FBC8BCE9B}" srcOrd="8" destOrd="0" presId="urn:microsoft.com/office/officeart/2009/3/layout/StepUpProcess"/>
    <dgm:cxn modelId="{75E4A210-D917-4310-A2EC-81B4034BEA48}" type="presParOf" srcId="{32CDDD39-BA81-4B73-8206-B09FBC8BCE9B}" destId="{D369841F-747A-4471-A3D1-7003EBADAF23}" srcOrd="0" destOrd="0" presId="urn:microsoft.com/office/officeart/2009/3/layout/StepUpProcess"/>
    <dgm:cxn modelId="{0269086D-8F7F-4A06-B581-B29D4CC9750E}" type="presParOf" srcId="{32CDDD39-BA81-4B73-8206-B09FBC8BCE9B}" destId="{809610DC-ABB0-49DF-8677-3B3DC99FB208}" srcOrd="1" destOrd="0" presId="urn:microsoft.com/office/officeart/2009/3/layout/StepUpProcess"/>
    <dgm:cxn modelId="{48366FD7-B854-4052-B0CE-17D9E6FACDE8}" type="presParOf" srcId="{32CDDD39-BA81-4B73-8206-B09FBC8BCE9B}" destId="{09319C85-D417-483E-826B-FA0C0E838B57}" srcOrd="2" destOrd="0" presId="urn:microsoft.com/office/officeart/2009/3/layout/StepUpProcess"/>
    <dgm:cxn modelId="{68759488-CD66-47AF-BBB5-30036F8B8C99}" type="presParOf" srcId="{84BC801A-FE31-4B66-A869-2AD471DCAA16}" destId="{3C81FC82-61E3-4737-8370-55DDB41A58A4}" srcOrd="9" destOrd="0" presId="urn:microsoft.com/office/officeart/2009/3/layout/StepUpProcess"/>
    <dgm:cxn modelId="{9B9CA38D-9E1E-42FD-B647-2F0D7508342F}" type="presParOf" srcId="{3C81FC82-61E3-4737-8370-55DDB41A58A4}" destId="{B5A78E49-2983-495A-858A-F36CA99B6797}" srcOrd="0" destOrd="0" presId="urn:microsoft.com/office/officeart/2009/3/layout/StepUpProcess"/>
    <dgm:cxn modelId="{8F62FBC9-5A96-4B14-B484-2F3BF5F5AAE5}" type="presParOf" srcId="{84BC801A-FE31-4B66-A869-2AD471DCAA16}" destId="{C927BAF3-46B7-4AC6-A40A-2B5F3B217006}" srcOrd="10" destOrd="0" presId="urn:microsoft.com/office/officeart/2009/3/layout/StepUpProcess"/>
    <dgm:cxn modelId="{AFAC662B-00B3-4A2A-BEA7-0D7F79C7215C}" type="presParOf" srcId="{C927BAF3-46B7-4AC6-A40A-2B5F3B217006}" destId="{74E1DF88-B7F0-4A97-8B06-061AA74292E9}" srcOrd="0" destOrd="0" presId="urn:microsoft.com/office/officeart/2009/3/layout/StepUpProcess"/>
    <dgm:cxn modelId="{C7514E6A-9120-44E7-86F4-56A9B9A965A0}" type="presParOf" srcId="{C927BAF3-46B7-4AC6-A40A-2B5F3B217006}" destId="{27051E1F-A4E6-4FCD-A445-F269F07F8449}" srcOrd="1" destOrd="0" presId="urn:microsoft.com/office/officeart/2009/3/layout/StepUpProcess"/>
    <dgm:cxn modelId="{BC073E1E-D31E-4B1A-BEBC-4FC81D95CA66}" type="presParOf" srcId="{C927BAF3-46B7-4AC6-A40A-2B5F3B217006}" destId="{B2BA18CF-6AD2-4C38-99FF-F8549F8A56EF}" srcOrd="2" destOrd="0" presId="urn:microsoft.com/office/officeart/2009/3/layout/StepUpProcess"/>
    <dgm:cxn modelId="{09E6B5F0-5615-4820-97DD-80DD80180679}" type="presParOf" srcId="{84BC801A-FE31-4B66-A869-2AD471DCAA16}" destId="{20CCD111-A100-4B72-9129-979905600AC4}" srcOrd="11" destOrd="0" presId="urn:microsoft.com/office/officeart/2009/3/layout/StepUpProcess"/>
    <dgm:cxn modelId="{08D4EA6E-4C57-4F63-88A5-A346D974EE5C}" type="presParOf" srcId="{20CCD111-A100-4B72-9129-979905600AC4}" destId="{6EA6863E-5838-4636-A8C7-627881D67DB9}" srcOrd="0" destOrd="0" presId="urn:microsoft.com/office/officeart/2009/3/layout/StepUpProcess"/>
    <dgm:cxn modelId="{C73876D5-D8FF-477E-898F-684B16F4ADA8}" type="presParOf" srcId="{84BC801A-FE31-4B66-A869-2AD471DCAA16}" destId="{6B234A69-99EC-40AE-8947-C52DE7FCB50F}" srcOrd="12" destOrd="0" presId="urn:microsoft.com/office/officeart/2009/3/layout/StepUpProcess"/>
    <dgm:cxn modelId="{C7B37027-3BF7-41C6-9BC3-81F66F28C1DA}" type="presParOf" srcId="{6B234A69-99EC-40AE-8947-C52DE7FCB50F}" destId="{84E27588-C068-4542-871A-E601B394A94E}" srcOrd="0" destOrd="0" presId="urn:microsoft.com/office/officeart/2009/3/layout/StepUpProcess"/>
    <dgm:cxn modelId="{97CF54E3-2CAA-4EA2-A5D3-CDB58BAC5C94}" type="presParOf" srcId="{6B234A69-99EC-40AE-8947-C52DE7FCB50F}" destId="{FF367A1B-445A-4AF2-A285-73D5D081FF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4F3E-1F2F-440E-8414-CF3B72C304CF}" type="doc">
      <dgm:prSet loTypeId="urn:microsoft.com/office/officeart/2005/8/layout/default#1" loCatId="list" qsTypeId="urn:microsoft.com/office/officeart/2005/8/quickstyle/simple1" qsCatId="simple" csTypeId="urn:microsoft.com/office/officeart/2005/8/colors/accent2_1" csCatId="accent2" phldr="1"/>
      <dgm:spPr/>
      <dgm:t>
        <a:bodyPr/>
        <a:lstStyle/>
        <a:p>
          <a:endParaRPr lang="en-US"/>
        </a:p>
      </dgm:t>
    </dgm:pt>
    <dgm:pt modelId="{0B6C9DE8-3060-4996-8171-46FD93F06E52}">
      <dgm:prSet phldrT="[Text]"/>
      <dgm:spPr/>
      <dgm:t>
        <a:bodyPr/>
        <a:lstStyle/>
        <a:p>
          <a:r>
            <a:rPr lang="en-US" dirty="0" smtClean="0"/>
            <a:t>Business Directory / Marketplace</a:t>
          </a:r>
          <a:endParaRPr lang="en-US" dirty="0"/>
        </a:p>
      </dgm:t>
    </dgm:pt>
    <dgm:pt modelId="{DF5F54DF-41BA-456D-8183-12D7D791B343}" type="parTrans" cxnId="{88E3CEBE-9DF1-46EC-984F-BE724BDD39FD}">
      <dgm:prSet/>
      <dgm:spPr/>
      <dgm:t>
        <a:bodyPr/>
        <a:lstStyle/>
        <a:p>
          <a:endParaRPr lang="en-US"/>
        </a:p>
      </dgm:t>
    </dgm:pt>
    <dgm:pt modelId="{0DA99529-856D-4C65-82C6-C23A896D5054}" type="sibTrans" cxnId="{88E3CEBE-9DF1-46EC-984F-BE724BDD39FD}">
      <dgm:prSet/>
      <dgm:spPr/>
      <dgm:t>
        <a:bodyPr/>
        <a:lstStyle/>
        <a:p>
          <a:endParaRPr lang="en-US"/>
        </a:p>
      </dgm:t>
    </dgm:pt>
    <dgm:pt modelId="{9AB9C93C-B090-49A0-8D3A-3F46A0E9E7C8}">
      <dgm:prSet/>
      <dgm:spPr/>
      <dgm:t>
        <a:bodyPr/>
        <a:lstStyle/>
        <a:p>
          <a:r>
            <a:rPr lang="en-US" smtClean="0"/>
            <a:t>Online Platform</a:t>
          </a:r>
          <a:endParaRPr lang="en-US" dirty="0"/>
        </a:p>
      </dgm:t>
    </dgm:pt>
    <dgm:pt modelId="{5069CBFA-E861-4F86-A23D-2591D75DAC9B}" type="parTrans" cxnId="{83999767-12E5-4B79-93C7-A96DD40D051A}">
      <dgm:prSet/>
      <dgm:spPr/>
      <dgm:t>
        <a:bodyPr/>
        <a:lstStyle/>
        <a:p>
          <a:endParaRPr lang="en-US"/>
        </a:p>
      </dgm:t>
    </dgm:pt>
    <dgm:pt modelId="{B73176F6-B77D-4447-8F61-7643D96DA11E}" type="sibTrans" cxnId="{83999767-12E5-4B79-93C7-A96DD40D051A}">
      <dgm:prSet/>
      <dgm:spPr/>
      <dgm:t>
        <a:bodyPr/>
        <a:lstStyle/>
        <a:p>
          <a:endParaRPr lang="en-US"/>
        </a:p>
      </dgm:t>
    </dgm:pt>
    <dgm:pt modelId="{E4627902-7107-4147-9DD8-39752F311D22}">
      <dgm:prSet/>
      <dgm:spPr/>
      <dgm:t>
        <a:bodyPr/>
        <a:lstStyle/>
        <a:p>
          <a:r>
            <a:rPr lang="en-US" dirty="0" smtClean="0"/>
            <a:t>Events</a:t>
          </a:r>
          <a:endParaRPr lang="en-US" dirty="0"/>
        </a:p>
      </dgm:t>
    </dgm:pt>
    <dgm:pt modelId="{A50A3A58-4A14-41B8-BB9B-36BAE5A9A05D}" type="sibTrans" cxnId="{9DB4333A-4279-4148-B644-D4CA511B5242}">
      <dgm:prSet/>
      <dgm:spPr/>
      <dgm:t>
        <a:bodyPr/>
        <a:lstStyle/>
        <a:p>
          <a:endParaRPr lang="en-US"/>
        </a:p>
      </dgm:t>
    </dgm:pt>
    <dgm:pt modelId="{FC027E5E-E9AC-4AF1-8E6A-BDB48A60F972}" type="parTrans" cxnId="{9DB4333A-4279-4148-B644-D4CA511B5242}">
      <dgm:prSet/>
      <dgm:spPr/>
      <dgm:t>
        <a:bodyPr/>
        <a:lstStyle/>
        <a:p>
          <a:endParaRPr lang="en-US"/>
        </a:p>
      </dgm:t>
    </dgm:pt>
    <dgm:pt modelId="{4A1BDABE-1880-4B49-80B8-8F1F4C1F94A7}" type="pres">
      <dgm:prSet presAssocID="{CF404F3E-1F2F-440E-8414-CF3B72C304CF}" presName="diagram" presStyleCnt="0">
        <dgm:presLayoutVars>
          <dgm:dir/>
          <dgm:resizeHandles val="exact"/>
        </dgm:presLayoutVars>
      </dgm:prSet>
      <dgm:spPr/>
      <dgm:t>
        <a:bodyPr/>
        <a:lstStyle/>
        <a:p>
          <a:endParaRPr lang="en-US"/>
        </a:p>
      </dgm:t>
    </dgm:pt>
    <dgm:pt modelId="{D5EC38A1-4468-4F25-975A-F7CE44863F48}" type="pres">
      <dgm:prSet presAssocID="{0B6C9DE8-3060-4996-8171-46FD93F06E52}" presName="node" presStyleLbl="node1" presStyleIdx="0" presStyleCnt="3">
        <dgm:presLayoutVars>
          <dgm:bulletEnabled val="1"/>
        </dgm:presLayoutVars>
      </dgm:prSet>
      <dgm:spPr/>
      <dgm:t>
        <a:bodyPr/>
        <a:lstStyle/>
        <a:p>
          <a:endParaRPr lang="en-US"/>
        </a:p>
      </dgm:t>
    </dgm:pt>
    <dgm:pt modelId="{926185F8-539D-4E3A-8A25-EA273DB9996F}" type="pres">
      <dgm:prSet presAssocID="{0DA99529-856D-4C65-82C6-C23A896D5054}" presName="sibTrans" presStyleCnt="0"/>
      <dgm:spPr/>
    </dgm:pt>
    <dgm:pt modelId="{69F53DDB-0942-4E4A-B3ED-5FD258372DC2}" type="pres">
      <dgm:prSet presAssocID="{9AB9C93C-B090-49A0-8D3A-3F46A0E9E7C8}" presName="node" presStyleLbl="node1" presStyleIdx="1" presStyleCnt="3">
        <dgm:presLayoutVars>
          <dgm:bulletEnabled val="1"/>
        </dgm:presLayoutVars>
      </dgm:prSet>
      <dgm:spPr/>
      <dgm:t>
        <a:bodyPr/>
        <a:lstStyle/>
        <a:p>
          <a:endParaRPr lang="en-US"/>
        </a:p>
      </dgm:t>
    </dgm:pt>
    <dgm:pt modelId="{2C4BE932-F0C7-45B8-B960-F8BFDBE2260F}" type="pres">
      <dgm:prSet presAssocID="{B73176F6-B77D-4447-8F61-7643D96DA11E}" presName="sibTrans" presStyleCnt="0"/>
      <dgm:spPr/>
    </dgm:pt>
    <dgm:pt modelId="{BA37F408-5791-4268-A00F-E13E18DDEDEA}" type="pres">
      <dgm:prSet presAssocID="{E4627902-7107-4147-9DD8-39752F311D22}" presName="node" presStyleLbl="node1" presStyleIdx="2" presStyleCnt="3">
        <dgm:presLayoutVars>
          <dgm:bulletEnabled val="1"/>
        </dgm:presLayoutVars>
      </dgm:prSet>
      <dgm:spPr/>
      <dgm:t>
        <a:bodyPr/>
        <a:lstStyle/>
        <a:p>
          <a:endParaRPr lang="en-US"/>
        </a:p>
      </dgm:t>
    </dgm:pt>
  </dgm:ptLst>
  <dgm:cxnLst>
    <dgm:cxn modelId="{F2CFBCA0-5253-42A3-BA85-01E8E8ADA8EA}" type="presOf" srcId="{9AB9C93C-B090-49A0-8D3A-3F46A0E9E7C8}" destId="{69F53DDB-0942-4E4A-B3ED-5FD258372DC2}" srcOrd="0" destOrd="0" presId="urn:microsoft.com/office/officeart/2005/8/layout/default#1"/>
    <dgm:cxn modelId="{9F27521E-934F-4580-A20B-8765ED6EE1BB}" type="presOf" srcId="{E4627902-7107-4147-9DD8-39752F311D22}" destId="{BA37F408-5791-4268-A00F-E13E18DDEDEA}" srcOrd="0" destOrd="0" presId="urn:microsoft.com/office/officeart/2005/8/layout/default#1"/>
    <dgm:cxn modelId="{B8117EAE-3A27-4951-BDDF-0930E3C69F75}" type="presOf" srcId="{0B6C9DE8-3060-4996-8171-46FD93F06E52}" destId="{D5EC38A1-4468-4F25-975A-F7CE44863F48}" srcOrd="0" destOrd="0" presId="urn:microsoft.com/office/officeart/2005/8/layout/default#1"/>
    <dgm:cxn modelId="{3F48142B-BDCC-43AD-993E-06FF7DB34DEB}" type="presOf" srcId="{CF404F3E-1F2F-440E-8414-CF3B72C304CF}" destId="{4A1BDABE-1880-4B49-80B8-8F1F4C1F94A7}" srcOrd="0" destOrd="0" presId="urn:microsoft.com/office/officeart/2005/8/layout/default#1"/>
    <dgm:cxn modelId="{88E3CEBE-9DF1-46EC-984F-BE724BDD39FD}" srcId="{CF404F3E-1F2F-440E-8414-CF3B72C304CF}" destId="{0B6C9DE8-3060-4996-8171-46FD93F06E52}" srcOrd="0" destOrd="0" parTransId="{DF5F54DF-41BA-456D-8183-12D7D791B343}" sibTransId="{0DA99529-856D-4C65-82C6-C23A896D5054}"/>
    <dgm:cxn modelId="{9DB4333A-4279-4148-B644-D4CA511B5242}" srcId="{CF404F3E-1F2F-440E-8414-CF3B72C304CF}" destId="{E4627902-7107-4147-9DD8-39752F311D22}" srcOrd="2" destOrd="0" parTransId="{FC027E5E-E9AC-4AF1-8E6A-BDB48A60F972}" sibTransId="{A50A3A58-4A14-41B8-BB9B-36BAE5A9A05D}"/>
    <dgm:cxn modelId="{83999767-12E5-4B79-93C7-A96DD40D051A}" srcId="{CF404F3E-1F2F-440E-8414-CF3B72C304CF}" destId="{9AB9C93C-B090-49A0-8D3A-3F46A0E9E7C8}" srcOrd="1" destOrd="0" parTransId="{5069CBFA-E861-4F86-A23D-2591D75DAC9B}" sibTransId="{B73176F6-B77D-4447-8F61-7643D96DA11E}"/>
    <dgm:cxn modelId="{E0F299D3-923C-4319-B88F-0026F1DC2E1B}" type="presParOf" srcId="{4A1BDABE-1880-4B49-80B8-8F1F4C1F94A7}" destId="{D5EC38A1-4468-4F25-975A-F7CE44863F48}" srcOrd="0" destOrd="0" presId="urn:microsoft.com/office/officeart/2005/8/layout/default#1"/>
    <dgm:cxn modelId="{B628EFE9-A832-4FCD-AAF1-18E21499E01D}" type="presParOf" srcId="{4A1BDABE-1880-4B49-80B8-8F1F4C1F94A7}" destId="{926185F8-539D-4E3A-8A25-EA273DB9996F}" srcOrd="1" destOrd="0" presId="urn:microsoft.com/office/officeart/2005/8/layout/default#1"/>
    <dgm:cxn modelId="{7D564F61-197C-4E65-8D7F-4C2CF64163FC}" type="presParOf" srcId="{4A1BDABE-1880-4B49-80B8-8F1F4C1F94A7}" destId="{69F53DDB-0942-4E4A-B3ED-5FD258372DC2}" srcOrd="2" destOrd="0" presId="urn:microsoft.com/office/officeart/2005/8/layout/default#1"/>
    <dgm:cxn modelId="{C16A87F2-1456-4A61-AC1D-F6B294FE9B08}" type="presParOf" srcId="{4A1BDABE-1880-4B49-80B8-8F1F4C1F94A7}" destId="{2C4BE932-F0C7-45B8-B960-F8BFDBE2260F}" srcOrd="3" destOrd="0" presId="urn:microsoft.com/office/officeart/2005/8/layout/default#1"/>
    <dgm:cxn modelId="{31C56EE5-3EEE-4F69-BD97-D02C2B3558A3}" type="presParOf" srcId="{4A1BDABE-1880-4B49-80B8-8F1F4C1F94A7}" destId="{BA37F408-5791-4268-A00F-E13E18DDEDEA}"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5AD37-AA5C-4F64-A4C1-C080980BDFE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E5B77481-9D6E-4862-A147-DA394CD2CB75}">
      <dgm:prSet phldrT="[Text]"/>
      <dgm:spPr/>
      <dgm:t>
        <a:bodyPr/>
        <a:lstStyle/>
        <a:p>
          <a:r>
            <a:rPr lang="en-US"/>
            <a:t>World Free Zones Organization</a:t>
          </a:r>
        </a:p>
      </dgm:t>
    </dgm:pt>
    <dgm:pt modelId="{057B7164-0EC0-42BB-A513-FF90285BD677}" type="parTrans" cxnId="{BCECBD2A-F737-4CAE-BA6D-676CA0233C40}">
      <dgm:prSet/>
      <dgm:spPr/>
      <dgm:t>
        <a:bodyPr/>
        <a:lstStyle/>
        <a:p>
          <a:endParaRPr lang="en-US"/>
        </a:p>
      </dgm:t>
    </dgm:pt>
    <dgm:pt modelId="{901A2DE7-EE0A-4065-ACB0-355E74746AB7}" type="sibTrans" cxnId="{BCECBD2A-F737-4CAE-BA6D-676CA0233C40}">
      <dgm:prSet/>
      <dgm:spPr/>
      <dgm:t>
        <a:bodyPr/>
        <a:lstStyle/>
        <a:p>
          <a:endParaRPr lang="en-US"/>
        </a:p>
      </dgm:t>
    </dgm:pt>
    <dgm:pt modelId="{01FD6600-38D6-483A-BC20-0179AE086F26}" type="asst">
      <dgm:prSet phldrT="[Text]"/>
      <dgm:spPr/>
      <dgm:t>
        <a:bodyPr/>
        <a:lstStyle/>
        <a:p>
          <a:r>
            <a:rPr lang="en-US"/>
            <a:t>FTZ Members</a:t>
          </a:r>
        </a:p>
      </dgm:t>
    </dgm:pt>
    <dgm:pt modelId="{B08585B9-D699-454D-AD04-60C67C484C4C}" type="parTrans" cxnId="{68120EBA-20C9-4474-B8EF-A56B50FB5FE9}">
      <dgm:prSet/>
      <dgm:spPr/>
      <dgm:t>
        <a:bodyPr/>
        <a:lstStyle/>
        <a:p>
          <a:endParaRPr lang="en-US"/>
        </a:p>
      </dgm:t>
    </dgm:pt>
    <dgm:pt modelId="{BF3BA8C6-B9F9-433A-AAD1-E11E4E59534F}" type="sibTrans" cxnId="{68120EBA-20C9-4474-B8EF-A56B50FB5FE9}">
      <dgm:prSet/>
      <dgm:spPr/>
      <dgm:t>
        <a:bodyPr/>
        <a:lstStyle/>
        <a:p>
          <a:endParaRPr lang="en-US"/>
        </a:p>
      </dgm:t>
    </dgm:pt>
    <dgm:pt modelId="{5A91EA36-F63C-46B5-A59C-68474EB1B003}">
      <dgm:prSet phldrT="[Text]"/>
      <dgm:spPr/>
      <dgm:t>
        <a:bodyPr/>
        <a:lstStyle/>
        <a:p>
          <a:r>
            <a:rPr lang="en-US"/>
            <a:t>Industry Groups and Chambers</a:t>
          </a:r>
        </a:p>
      </dgm:t>
    </dgm:pt>
    <dgm:pt modelId="{27F1EF45-BFDC-4B10-AA16-64210DA290DB}" type="parTrans" cxnId="{362DAEA9-43B1-4ABA-8609-0A0585A86F7A}">
      <dgm:prSet/>
      <dgm:spPr/>
      <dgm:t>
        <a:bodyPr/>
        <a:lstStyle/>
        <a:p>
          <a:endParaRPr lang="en-US"/>
        </a:p>
      </dgm:t>
    </dgm:pt>
    <dgm:pt modelId="{EE55A14A-B786-4692-8BD1-222743AC34FD}" type="sibTrans" cxnId="{362DAEA9-43B1-4ABA-8609-0A0585A86F7A}">
      <dgm:prSet/>
      <dgm:spPr/>
      <dgm:t>
        <a:bodyPr/>
        <a:lstStyle/>
        <a:p>
          <a:endParaRPr lang="en-US"/>
        </a:p>
      </dgm:t>
    </dgm:pt>
    <dgm:pt modelId="{566F19AB-F1E1-4F8E-8AB0-C3F5F0EA28D3}">
      <dgm:prSet phldrT="[Text]"/>
      <dgm:spPr/>
      <dgm:t>
        <a:bodyPr/>
        <a:lstStyle/>
        <a:p>
          <a:r>
            <a:rPr lang="en-US"/>
            <a:t>Other Companies</a:t>
          </a:r>
        </a:p>
      </dgm:t>
    </dgm:pt>
    <dgm:pt modelId="{15C6A076-8315-44DB-A600-186E29078638}" type="parTrans" cxnId="{E2B07515-3823-4C96-8B63-23C3659DF943}">
      <dgm:prSet/>
      <dgm:spPr/>
      <dgm:t>
        <a:bodyPr/>
        <a:lstStyle/>
        <a:p>
          <a:endParaRPr lang="en-US"/>
        </a:p>
      </dgm:t>
    </dgm:pt>
    <dgm:pt modelId="{87CF2B61-9D3B-4B61-9C3F-E6ED8EE0B6E4}" type="sibTrans" cxnId="{E2B07515-3823-4C96-8B63-23C3659DF943}">
      <dgm:prSet/>
      <dgm:spPr/>
      <dgm:t>
        <a:bodyPr/>
        <a:lstStyle/>
        <a:p>
          <a:endParaRPr lang="en-US"/>
        </a:p>
      </dgm:t>
    </dgm:pt>
    <dgm:pt modelId="{96AF643A-0CA0-433E-9EA7-AA1BA34F9BE1}">
      <dgm:prSet phldrT="[Text]"/>
      <dgm:spPr/>
      <dgm:t>
        <a:bodyPr/>
        <a:lstStyle/>
        <a:p>
          <a:r>
            <a:rPr lang="en-US"/>
            <a:t>Government Agencies</a:t>
          </a:r>
        </a:p>
      </dgm:t>
    </dgm:pt>
    <dgm:pt modelId="{F2EA8FDF-6041-4C60-82BD-0AD4D4EDD8BB}" type="parTrans" cxnId="{C618FB33-272A-4338-85D5-2281E8CB3076}">
      <dgm:prSet/>
      <dgm:spPr/>
      <dgm:t>
        <a:bodyPr/>
        <a:lstStyle/>
        <a:p>
          <a:endParaRPr lang="en-US"/>
        </a:p>
      </dgm:t>
    </dgm:pt>
    <dgm:pt modelId="{3F1770AF-B63E-40C2-909D-6973D452D740}" type="sibTrans" cxnId="{C618FB33-272A-4338-85D5-2281E8CB3076}">
      <dgm:prSet/>
      <dgm:spPr/>
      <dgm:t>
        <a:bodyPr/>
        <a:lstStyle/>
        <a:p>
          <a:endParaRPr lang="en-US"/>
        </a:p>
      </dgm:t>
    </dgm:pt>
    <dgm:pt modelId="{3D7143EC-A836-4AF7-8281-5DAA54A044A4}" type="asst">
      <dgm:prSet phldrT="[Text]"/>
      <dgm:spPr/>
      <dgm:t>
        <a:bodyPr/>
        <a:lstStyle/>
        <a:p>
          <a:r>
            <a:rPr lang="en-US"/>
            <a:t>FTZ Associates</a:t>
          </a:r>
        </a:p>
      </dgm:t>
    </dgm:pt>
    <dgm:pt modelId="{538E13AF-351F-40FC-A4B3-A8F5349B25CA}" type="parTrans" cxnId="{C1FA3162-96AC-407E-8017-F8C656B3073E}">
      <dgm:prSet/>
      <dgm:spPr/>
      <dgm:t>
        <a:bodyPr/>
        <a:lstStyle/>
        <a:p>
          <a:endParaRPr lang="en-US"/>
        </a:p>
      </dgm:t>
    </dgm:pt>
    <dgm:pt modelId="{D112A804-ACCB-4B88-9159-B202EBEEE3BE}" type="sibTrans" cxnId="{C1FA3162-96AC-407E-8017-F8C656B3073E}">
      <dgm:prSet/>
      <dgm:spPr/>
      <dgm:t>
        <a:bodyPr/>
        <a:lstStyle/>
        <a:p>
          <a:endParaRPr lang="en-US"/>
        </a:p>
      </dgm:t>
    </dgm:pt>
    <dgm:pt modelId="{7CA3776C-EB22-46C9-A30E-71F64DF86095}" type="pres">
      <dgm:prSet presAssocID="{B125AD37-AA5C-4F64-A4C1-C080980BDFE9}" presName="Name0" presStyleCnt="0">
        <dgm:presLayoutVars>
          <dgm:orgChart val="1"/>
          <dgm:chPref val="1"/>
          <dgm:dir/>
          <dgm:animOne val="branch"/>
          <dgm:animLvl val="lvl"/>
          <dgm:resizeHandles/>
        </dgm:presLayoutVars>
      </dgm:prSet>
      <dgm:spPr/>
      <dgm:t>
        <a:bodyPr/>
        <a:lstStyle/>
        <a:p>
          <a:endParaRPr lang="en-US"/>
        </a:p>
      </dgm:t>
    </dgm:pt>
    <dgm:pt modelId="{217CB57B-6C8E-4E57-9EA1-2F30B316EF99}" type="pres">
      <dgm:prSet presAssocID="{E5B77481-9D6E-4862-A147-DA394CD2CB75}" presName="hierRoot1" presStyleCnt="0">
        <dgm:presLayoutVars>
          <dgm:hierBranch val="init"/>
        </dgm:presLayoutVars>
      </dgm:prSet>
      <dgm:spPr/>
    </dgm:pt>
    <dgm:pt modelId="{D08A88F8-EA6D-4EC6-923E-F211CE8BD747}" type="pres">
      <dgm:prSet presAssocID="{E5B77481-9D6E-4862-A147-DA394CD2CB75}" presName="rootComposite1" presStyleCnt="0"/>
      <dgm:spPr/>
    </dgm:pt>
    <dgm:pt modelId="{E6995270-CFFF-483B-B31F-993B04049808}" type="pres">
      <dgm:prSet presAssocID="{E5B77481-9D6E-4862-A147-DA394CD2CB75}" presName="rootText1" presStyleLbl="alignAcc1" presStyleIdx="0" presStyleCnt="0">
        <dgm:presLayoutVars>
          <dgm:chPref val="3"/>
        </dgm:presLayoutVars>
      </dgm:prSet>
      <dgm:spPr/>
      <dgm:t>
        <a:bodyPr/>
        <a:lstStyle/>
        <a:p>
          <a:endParaRPr lang="en-US"/>
        </a:p>
      </dgm:t>
    </dgm:pt>
    <dgm:pt modelId="{0A71C79E-4E4B-4DD9-B411-3B90E79A4318}" type="pres">
      <dgm:prSet presAssocID="{E5B77481-9D6E-4862-A147-DA394CD2CB75}" presName="topArc1" presStyleLbl="parChTrans1D1" presStyleIdx="0" presStyleCnt="12"/>
      <dgm:spPr/>
    </dgm:pt>
    <dgm:pt modelId="{2A5AF649-FF25-416A-B514-E6369A4E3E95}" type="pres">
      <dgm:prSet presAssocID="{E5B77481-9D6E-4862-A147-DA394CD2CB75}" presName="bottomArc1" presStyleLbl="parChTrans1D1" presStyleIdx="1" presStyleCnt="12"/>
      <dgm:spPr/>
    </dgm:pt>
    <dgm:pt modelId="{46B18FEF-F8BF-439C-90DD-6C113DC6E3FB}" type="pres">
      <dgm:prSet presAssocID="{E5B77481-9D6E-4862-A147-DA394CD2CB75}" presName="topConnNode1" presStyleLbl="node1" presStyleIdx="0" presStyleCnt="0"/>
      <dgm:spPr/>
      <dgm:t>
        <a:bodyPr/>
        <a:lstStyle/>
        <a:p>
          <a:endParaRPr lang="en-US"/>
        </a:p>
      </dgm:t>
    </dgm:pt>
    <dgm:pt modelId="{5B5CBAFF-E5D7-49C5-8759-1221FAD3FD03}" type="pres">
      <dgm:prSet presAssocID="{E5B77481-9D6E-4862-A147-DA394CD2CB75}" presName="hierChild2" presStyleCnt="0"/>
      <dgm:spPr/>
    </dgm:pt>
    <dgm:pt modelId="{8614867C-F1A9-48AE-AA21-52341F9D6E05}" type="pres">
      <dgm:prSet presAssocID="{27F1EF45-BFDC-4B10-AA16-64210DA290DB}" presName="Name28" presStyleLbl="parChTrans1D2" presStyleIdx="0" presStyleCnt="5"/>
      <dgm:spPr/>
      <dgm:t>
        <a:bodyPr/>
        <a:lstStyle/>
        <a:p>
          <a:endParaRPr lang="en-US"/>
        </a:p>
      </dgm:t>
    </dgm:pt>
    <dgm:pt modelId="{E05224EF-8CCD-4C56-A4FE-119799DBC182}" type="pres">
      <dgm:prSet presAssocID="{5A91EA36-F63C-46B5-A59C-68474EB1B003}" presName="hierRoot2" presStyleCnt="0">
        <dgm:presLayoutVars>
          <dgm:hierBranch val="init"/>
        </dgm:presLayoutVars>
      </dgm:prSet>
      <dgm:spPr/>
    </dgm:pt>
    <dgm:pt modelId="{1D22B36E-73DF-4094-BFA4-23ADB25758F5}" type="pres">
      <dgm:prSet presAssocID="{5A91EA36-F63C-46B5-A59C-68474EB1B003}" presName="rootComposite2" presStyleCnt="0"/>
      <dgm:spPr/>
    </dgm:pt>
    <dgm:pt modelId="{1D52CC0E-F19C-4644-BD0E-1FFC23892744}" type="pres">
      <dgm:prSet presAssocID="{5A91EA36-F63C-46B5-A59C-68474EB1B003}" presName="rootText2" presStyleLbl="alignAcc1" presStyleIdx="0" presStyleCnt="0">
        <dgm:presLayoutVars>
          <dgm:chPref val="3"/>
        </dgm:presLayoutVars>
      </dgm:prSet>
      <dgm:spPr/>
      <dgm:t>
        <a:bodyPr/>
        <a:lstStyle/>
        <a:p>
          <a:endParaRPr lang="en-US"/>
        </a:p>
      </dgm:t>
    </dgm:pt>
    <dgm:pt modelId="{8BB4FCBC-B1F7-4C29-A17F-F7D662CDC450}" type="pres">
      <dgm:prSet presAssocID="{5A91EA36-F63C-46B5-A59C-68474EB1B003}" presName="topArc2" presStyleLbl="parChTrans1D1" presStyleIdx="2" presStyleCnt="12"/>
      <dgm:spPr/>
    </dgm:pt>
    <dgm:pt modelId="{B9747366-935D-4644-BDA9-3CDE309A2535}" type="pres">
      <dgm:prSet presAssocID="{5A91EA36-F63C-46B5-A59C-68474EB1B003}" presName="bottomArc2" presStyleLbl="parChTrans1D1" presStyleIdx="3" presStyleCnt="12"/>
      <dgm:spPr/>
    </dgm:pt>
    <dgm:pt modelId="{4350F106-1C4C-4305-865F-9AAA7437FF34}" type="pres">
      <dgm:prSet presAssocID="{5A91EA36-F63C-46B5-A59C-68474EB1B003}" presName="topConnNode2" presStyleLbl="node2" presStyleIdx="0" presStyleCnt="0"/>
      <dgm:spPr/>
      <dgm:t>
        <a:bodyPr/>
        <a:lstStyle/>
        <a:p>
          <a:endParaRPr lang="en-US"/>
        </a:p>
      </dgm:t>
    </dgm:pt>
    <dgm:pt modelId="{903187D0-8D5A-43E6-85F9-67E4A3BB43DB}" type="pres">
      <dgm:prSet presAssocID="{5A91EA36-F63C-46B5-A59C-68474EB1B003}" presName="hierChild4" presStyleCnt="0"/>
      <dgm:spPr/>
    </dgm:pt>
    <dgm:pt modelId="{9A7D7272-F1C5-4E79-A797-4252129E2741}" type="pres">
      <dgm:prSet presAssocID="{5A91EA36-F63C-46B5-A59C-68474EB1B003}" presName="hierChild5" presStyleCnt="0"/>
      <dgm:spPr/>
    </dgm:pt>
    <dgm:pt modelId="{8787106E-A86E-4BC2-9637-E9681E0441ED}" type="pres">
      <dgm:prSet presAssocID="{15C6A076-8315-44DB-A600-186E29078638}" presName="Name28" presStyleLbl="parChTrans1D2" presStyleIdx="1" presStyleCnt="5"/>
      <dgm:spPr/>
      <dgm:t>
        <a:bodyPr/>
        <a:lstStyle/>
        <a:p>
          <a:endParaRPr lang="en-US"/>
        </a:p>
      </dgm:t>
    </dgm:pt>
    <dgm:pt modelId="{14CD2CE3-6517-4C00-8FF8-10B0601FAD17}" type="pres">
      <dgm:prSet presAssocID="{566F19AB-F1E1-4F8E-8AB0-C3F5F0EA28D3}" presName="hierRoot2" presStyleCnt="0">
        <dgm:presLayoutVars>
          <dgm:hierBranch val="init"/>
        </dgm:presLayoutVars>
      </dgm:prSet>
      <dgm:spPr/>
    </dgm:pt>
    <dgm:pt modelId="{8ADED94F-322C-42CF-B537-E4A6797ABFDA}" type="pres">
      <dgm:prSet presAssocID="{566F19AB-F1E1-4F8E-8AB0-C3F5F0EA28D3}" presName="rootComposite2" presStyleCnt="0"/>
      <dgm:spPr/>
    </dgm:pt>
    <dgm:pt modelId="{52BF0C96-0F62-41B6-BEF5-4AF5E664687C}" type="pres">
      <dgm:prSet presAssocID="{566F19AB-F1E1-4F8E-8AB0-C3F5F0EA28D3}" presName="rootText2" presStyleLbl="alignAcc1" presStyleIdx="0" presStyleCnt="0">
        <dgm:presLayoutVars>
          <dgm:chPref val="3"/>
        </dgm:presLayoutVars>
      </dgm:prSet>
      <dgm:spPr/>
      <dgm:t>
        <a:bodyPr/>
        <a:lstStyle/>
        <a:p>
          <a:endParaRPr lang="en-US"/>
        </a:p>
      </dgm:t>
    </dgm:pt>
    <dgm:pt modelId="{39F72390-247C-419F-A47E-449D3FE7A56C}" type="pres">
      <dgm:prSet presAssocID="{566F19AB-F1E1-4F8E-8AB0-C3F5F0EA28D3}" presName="topArc2" presStyleLbl="parChTrans1D1" presStyleIdx="4" presStyleCnt="12"/>
      <dgm:spPr/>
    </dgm:pt>
    <dgm:pt modelId="{6396CCDB-4299-4117-B486-3CCA04165D0E}" type="pres">
      <dgm:prSet presAssocID="{566F19AB-F1E1-4F8E-8AB0-C3F5F0EA28D3}" presName="bottomArc2" presStyleLbl="parChTrans1D1" presStyleIdx="5" presStyleCnt="12"/>
      <dgm:spPr/>
    </dgm:pt>
    <dgm:pt modelId="{5F3391F3-27E1-40CF-A4E1-E44DABADDD4C}" type="pres">
      <dgm:prSet presAssocID="{566F19AB-F1E1-4F8E-8AB0-C3F5F0EA28D3}" presName="topConnNode2" presStyleLbl="node2" presStyleIdx="0" presStyleCnt="0"/>
      <dgm:spPr/>
      <dgm:t>
        <a:bodyPr/>
        <a:lstStyle/>
        <a:p>
          <a:endParaRPr lang="en-US"/>
        </a:p>
      </dgm:t>
    </dgm:pt>
    <dgm:pt modelId="{009892A0-13C4-43F3-9673-3E1EAA3F433A}" type="pres">
      <dgm:prSet presAssocID="{566F19AB-F1E1-4F8E-8AB0-C3F5F0EA28D3}" presName="hierChild4" presStyleCnt="0"/>
      <dgm:spPr/>
    </dgm:pt>
    <dgm:pt modelId="{25CF75B3-8AF4-4C14-8634-68EFDE4C4272}" type="pres">
      <dgm:prSet presAssocID="{566F19AB-F1E1-4F8E-8AB0-C3F5F0EA28D3}" presName="hierChild5" presStyleCnt="0"/>
      <dgm:spPr/>
    </dgm:pt>
    <dgm:pt modelId="{54DCB11E-3D7C-4A08-AC17-7C9BF5437E43}" type="pres">
      <dgm:prSet presAssocID="{F2EA8FDF-6041-4C60-82BD-0AD4D4EDD8BB}" presName="Name28" presStyleLbl="parChTrans1D2" presStyleIdx="2" presStyleCnt="5"/>
      <dgm:spPr/>
      <dgm:t>
        <a:bodyPr/>
        <a:lstStyle/>
        <a:p>
          <a:endParaRPr lang="en-US"/>
        </a:p>
      </dgm:t>
    </dgm:pt>
    <dgm:pt modelId="{8E9B13D5-FB2A-4695-80CA-BE6624F9261A}" type="pres">
      <dgm:prSet presAssocID="{96AF643A-0CA0-433E-9EA7-AA1BA34F9BE1}" presName="hierRoot2" presStyleCnt="0">
        <dgm:presLayoutVars>
          <dgm:hierBranch val="init"/>
        </dgm:presLayoutVars>
      </dgm:prSet>
      <dgm:spPr/>
    </dgm:pt>
    <dgm:pt modelId="{923AF57C-815B-469B-ADEE-E520EA3C3FF5}" type="pres">
      <dgm:prSet presAssocID="{96AF643A-0CA0-433E-9EA7-AA1BA34F9BE1}" presName="rootComposite2" presStyleCnt="0"/>
      <dgm:spPr/>
    </dgm:pt>
    <dgm:pt modelId="{5808294D-ED8D-450E-BAFB-CBF2A08EA171}" type="pres">
      <dgm:prSet presAssocID="{96AF643A-0CA0-433E-9EA7-AA1BA34F9BE1}" presName="rootText2" presStyleLbl="alignAcc1" presStyleIdx="0" presStyleCnt="0">
        <dgm:presLayoutVars>
          <dgm:chPref val="3"/>
        </dgm:presLayoutVars>
      </dgm:prSet>
      <dgm:spPr/>
      <dgm:t>
        <a:bodyPr/>
        <a:lstStyle/>
        <a:p>
          <a:endParaRPr lang="en-US"/>
        </a:p>
      </dgm:t>
    </dgm:pt>
    <dgm:pt modelId="{2A7378F7-5AE5-4511-911B-67C3FDB0A244}" type="pres">
      <dgm:prSet presAssocID="{96AF643A-0CA0-433E-9EA7-AA1BA34F9BE1}" presName="topArc2" presStyleLbl="parChTrans1D1" presStyleIdx="6" presStyleCnt="12"/>
      <dgm:spPr/>
    </dgm:pt>
    <dgm:pt modelId="{812459A7-8535-49CB-89A2-39A4D20455F2}" type="pres">
      <dgm:prSet presAssocID="{96AF643A-0CA0-433E-9EA7-AA1BA34F9BE1}" presName="bottomArc2" presStyleLbl="parChTrans1D1" presStyleIdx="7" presStyleCnt="12"/>
      <dgm:spPr/>
    </dgm:pt>
    <dgm:pt modelId="{BCE53C06-AEE0-4535-91EB-91A0DA51144F}" type="pres">
      <dgm:prSet presAssocID="{96AF643A-0CA0-433E-9EA7-AA1BA34F9BE1}" presName="topConnNode2" presStyleLbl="node2" presStyleIdx="0" presStyleCnt="0"/>
      <dgm:spPr/>
      <dgm:t>
        <a:bodyPr/>
        <a:lstStyle/>
        <a:p>
          <a:endParaRPr lang="en-US"/>
        </a:p>
      </dgm:t>
    </dgm:pt>
    <dgm:pt modelId="{7F04C691-19A9-4107-BEBC-B81BA65208BA}" type="pres">
      <dgm:prSet presAssocID="{96AF643A-0CA0-433E-9EA7-AA1BA34F9BE1}" presName="hierChild4" presStyleCnt="0"/>
      <dgm:spPr/>
    </dgm:pt>
    <dgm:pt modelId="{4D150A91-FD4D-43E3-A3FD-D584B9BD62A5}" type="pres">
      <dgm:prSet presAssocID="{96AF643A-0CA0-433E-9EA7-AA1BA34F9BE1}" presName="hierChild5" presStyleCnt="0"/>
      <dgm:spPr/>
    </dgm:pt>
    <dgm:pt modelId="{27F63C99-F446-48D7-AD78-25DA0D34524B}" type="pres">
      <dgm:prSet presAssocID="{E5B77481-9D6E-4862-A147-DA394CD2CB75}" presName="hierChild3" presStyleCnt="0"/>
      <dgm:spPr/>
    </dgm:pt>
    <dgm:pt modelId="{2A6D1156-7AE3-415D-AAA1-8FA83924FBEE}" type="pres">
      <dgm:prSet presAssocID="{B08585B9-D699-454D-AD04-60C67C484C4C}" presName="Name101" presStyleLbl="parChTrans1D2" presStyleIdx="3" presStyleCnt="5"/>
      <dgm:spPr/>
      <dgm:t>
        <a:bodyPr/>
        <a:lstStyle/>
        <a:p>
          <a:endParaRPr lang="en-US"/>
        </a:p>
      </dgm:t>
    </dgm:pt>
    <dgm:pt modelId="{7BB58815-3CBE-4419-BDD9-F33CB32AF104}" type="pres">
      <dgm:prSet presAssocID="{01FD6600-38D6-483A-BC20-0179AE086F26}" presName="hierRoot3" presStyleCnt="0">
        <dgm:presLayoutVars>
          <dgm:hierBranch val="init"/>
        </dgm:presLayoutVars>
      </dgm:prSet>
      <dgm:spPr/>
    </dgm:pt>
    <dgm:pt modelId="{CC0B58DC-BBB0-47C5-941E-51CA01A3C4B7}" type="pres">
      <dgm:prSet presAssocID="{01FD6600-38D6-483A-BC20-0179AE086F26}" presName="rootComposite3" presStyleCnt="0"/>
      <dgm:spPr/>
    </dgm:pt>
    <dgm:pt modelId="{72726D00-8E89-44F0-91E8-F406D0CD972E}" type="pres">
      <dgm:prSet presAssocID="{01FD6600-38D6-483A-BC20-0179AE086F26}" presName="rootText3" presStyleLbl="alignAcc1" presStyleIdx="0" presStyleCnt="0">
        <dgm:presLayoutVars>
          <dgm:chPref val="3"/>
        </dgm:presLayoutVars>
      </dgm:prSet>
      <dgm:spPr/>
      <dgm:t>
        <a:bodyPr/>
        <a:lstStyle/>
        <a:p>
          <a:endParaRPr lang="en-US"/>
        </a:p>
      </dgm:t>
    </dgm:pt>
    <dgm:pt modelId="{F09A9B8A-9B4F-4D07-A7D1-69596969BC7F}" type="pres">
      <dgm:prSet presAssocID="{01FD6600-38D6-483A-BC20-0179AE086F26}" presName="topArc3" presStyleLbl="parChTrans1D1" presStyleIdx="8" presStyleCnt="12"/>
      <dgm:spPr/>
    </dgm:pt>
    <dgm:pt modelId="{40C4AAA7-696D-4524-825A-CB52C8DD5756}" type="pres">
      <dgm:prSet presAssocID="{01FD6600-38D6-483A-BC20-0179AE086F26}" presName="bottomArc3" presStyleLbl="parChTrans1D1" presStyleIdx="9" presStyleCnt="12"/>
      <dgm:spPr/>
    </dgm:pt>
    <dgm:pt modelId="{8B2884E6-B546-4B0E-9B88-21401334AB27}" type="pres">
      <dgm:prSet presAssocID="{01FD6600-38D6-483A-BC20-0179AE086F26}" presName="topConnNode3" presStyleLbl="asst1" presStyleIdx="0" presStyleCnt="0"/>
      <dgm:spPr/>
      <dgm:t>
        <a:bodyPr/>
        <a:lstStyle/>
        <a:p>
          <a:endParaRPr lang="en-US"/>
        </a:p>
      </dgm:t>
    </dgm:pt>
    <dgm:pt modelId="{61CB0E49-29C3-45AC-BB53-27275D84DD30}" type="pres">
      <dgm:prSet presAssocID="{01FD6600-38D6-483A-BC20-0179AE086F26}" presName="hierChild6" presStyleCnt="0"/>
      <dgm:spPr/>
    </dgm:pt>
    <dgm:pt modelId="{9589DC14-BF17-40A0-BFAA-91EF1A30B09E}" type="pres">
      <dgm:prSet presAssocID="{01FD6600-38D6-483A-BC20-0179AE086F26}" presName="hierChild7" presStyleCnt="0"/>
      <dgm:spPr/>
    </dgm:pt>
    <dgm:pt modelId="{011D8D99-366F-4831-8438-13D92B4CE351}" type="pres">
      <dgm:prSet presAssocID="{538E13AF-351F-40FC-A4B3-A8F5349B25CA}" presName="Name101" presStyleLbl="parChTrans1D2" presStyleIdx="4" presStyleCnt="5"/>
      <dgm:spPr/>
      <dgm:t>
        <a:bodyPr/>
        <a:lstStyle/>
        <a:p>
          <a:endParaRPr lang="en-US"/>
        </a:p>
      </dgm:t>
    </dgm:pt>
    <dgm:pt modelId="{A6E639E8-3541-470E-A188-507A09F98DD7}" type="pres">
      <dgm:prSet presAssocID="{3D7143EC-A836-4AF7-8281-5DAA54A044A4}" presName="hierRoot3" presStyleCnt="0">
        <dgm:presLayoutVars>
          <dgm:hierBranch val="init"/>
        </dgm:presLayoutVars>
      </dgm:prSet>
      <dgm:spPr/>
    </dgm:pt>
    <dgm:pt modelId="{9A2D5BB6-DF82-42F4-AE6B-58FC19E83F05}" type="pres">
      <dgm:prSet presAssocID="{3D7143EC-A836-4AF7-8281-5DAA54A044A4}" presName="rootComposite3" presStyleCnt="0"/>
      <dgm:spPr/>
    </dgm:pt>
    <dgm:pt modelId="{17CD41D7-B55B-4F3D-ACAD-69A767CECC37}" type="pres">
      <dgm:prSet presAssocID="{3D7143EC-A836-4AF7-8281-5DAA54A044A4}" presName="rootText3" presStyleLbl="alignAcc1" presStyleIdx="0" presStyleCnt="0">
        <dgm:presLayoutVars>
          <dgm:chPref val="3"/>
        </dgm:presLayoutVars>
      </dgm:prSet>
      <dgm:spPr/>
      <dgm:t>
        <a:bodyPr/>
        <a:lstStyle/>
        <a:p>
          <a:endParaRPr lang="en-US"/>
        </a:p>
      </dgm:t>
    </dgm:pt>
    <dgm:pt modelId="{3B43CF1D-B9C6-4AEF-BF70-B918A37261E6}" type="pres">
      <dgm:prSet presAssocID="{3D7143EC-A836-4AF7-8281-5DAA54A044A4}" presName="topArc3" presStyleLbl="parChTrans1D1" presStyleIdx="10" presStyleCnt="12"/>
      <dgm:spPr/>
    </dgm:pt>
    <dgm:pt modelId="{9D9D7A64-73B4-4C83-9046-C5339F8CD28C}" type="pres">
      <dgm:prSet presAssocID="{3D7143EC-A836-4AF7-8281-5DAA54A044A4}" presName="bottomArc3" presStyleLbl="parChTrans1D1" presStyleIdx="11" presStyleCnt="12"/>
      <dgm:spPr/>
    </dgm:pt>
    <dgm:pt modelId="{A1888F34-386D-48AC-BA20-5F7FBAD19509}" type="pres">
      <dgm:prSet presAssocID="{3D7143EC-A836-4AF7-8281-5DAA54A044A4}" presName="topConnNode3" presStyleLbl="asst1" presStyleIdx="0" presStyleCnt="0"/>
      <dgm:spPr/>
      <dgm:t>
        <a:bodyPr/>
        <a:lstStyle/>
        <a:p>
          <a:endParaRPr lang="en-US"/>
        </a:p>
      </dgm:t>
    </dgm:pt>
    <dgm:pt modelId="{C5EF9915-7A53-47DC-8421-5EA89F6C7D31}" type="pres">
      <dgm:prSet presAssocID="{3D7143EC-A836-4AF7-8281-5DAA54A044A4}" presName="hierChild6" presStyleCnt="0"/>
      <dgm:spPr/>
    </dgm:pt>
    <dgm:pt modelId="{E395A22C-88B7-4246-8C7F-24DCA83CBCDE}" type="pres">
      <dgm:prSet presAssocID="{3D7143EC-A836-4AF7-8281-5DAA54A044A4}" presName="hierChild7" presStyleCnt="0"/>
      <dgm:spPr/>
    </dgm:pt>
  </dgm:ptLst>
  <dgm:cxnLst>
    <dgm:cxn modelId="{C1FA3162-96AC-407E-8017-F8C656B3073E}" srcId="{E5B77481-9D6E-4862-A147-DA394CD2CB75}" destId="{3D7143EC-A836-4AF7-8281-5DAA54A044A4}" srcOrd="1" destOrd="0" parTransId="{538E13AF-351F-40FC-A4B3-A8F5349B25CA}" sibTransId="{D112A804-ACCB-4B88-9159-B202EBEEE3BE}"/>
    <dgm:cxn modelId="{F951584F-A218-45C6-8E46-6212FB4ABEAE}" type="presOf" srcId="{96AF643A-0CA0-433E-9EA7-AA1BA34F9BE1}" destId="{5808294D-ED8D-450E-BAFB-CBF2A08EA171}" srcOrd="0" destOrd="0" presId="urn:microsoft.com/office/officeart/2008/layout/HalfCircleOrganizationChart"/>
    <dgm:cxn modelId="{C618FB33-272A-4338-85D5-2281E8CB3076}" srcId="{E5B77481-9D6E-4862-A147-DA394CD2CB75}" destId="{96AF643A-0CA0-433E-9EA7-AA1BA34F9BE1}" srcOrd="4" destOrd="0" parTransId="{F2EA8FDF-6041-4C60-82BD-0AD4D4EDD8BB}" sibTransId="{3F1770AF-B63E-40C2-909D-6973D452D740}"/>
    <dgm:cxn modelId="{2B836007-41EC-4715-91E0-0BE3BD8A06D1}" type="presOf" srcId="{27F1EF45-BFDC-4B10-AA16-64210DA290DB}" destId="{8614867C-F1A9-48AE-AA21-52341F9D6E05}" srcOrd="0" destOrd="0" presId="urn:microsoft.com/office/officeart/2008/layout/HalfCircleOrganizationChart"/>
    <dgm:cxn modelId="{6792AFE3-B5A9-4533-9DDD-B8F97DF691AF}" type="presOf" srcId="{B08585B9-D699-454D-AD04-60C67C484C4C}" destId="{2A6D1156-7AE3-415D-AAA1-8FA83924FBEE}" srcOrd="0" destOrd="0" presId="urn:microsoft.com/office/officeart/2008/layout/HalfCircleOrganizationChart"/>
    <dgm:cxn modelId="{E62993D2-914B-4907-9954-F6BA9E9BECE2}" type="presOf" srcId="{01FD6600-38D6-483A-BC20-0179AE086F26}" destId="{8B2884E6-B546-4B0E-9B88-21401334AB27}" srcOrd="1" destOrd="0" presId="urn:microsoft.com/office/officeart/2008/layout/HalfCircleOrganizationChart"/>
    <dgm:cxn modelId="{B788D950-7A6F-4A12-9161-ECE3DA0B60BC}" type="presOf" srcId="{E5B77481-9D6E-4862-A147-DA394CD2CB75}" destId="{46B18FEF-F8BF-439C-90DD-6C113DC6E3FB}" srcOrd="1" destOrd="0" presId="urn:microsoft.com/office/officeart/2008/layout/HalfCircleOrganizationChart"/>
    <dgm:cxn modelId="{52FBDA04-6CBC-4794-9840-F2BC41CA2BF7}" type="presOf" srcId="{3D7143EC-A836-4AF7-8281-5DAA54A044A4}" destId="{A1888F34-386D-48AC-BA20-5F7FBAD19509}" srcOrd="1" destOrd="0" presId="urn:microsoft.com/office/officeart/2008/layout/HalfCircleOrganizationChart"/>
    <dgm:cxn modelId="{E8DE2C52-B6A5-4FAB-B050-CACDEA6282A5}" type="presOf" srcId="{3D7143EC-A836-4AF7-8281-5DAA54A044A4}" destId="{17CD41D7-B55B-4F3D-ACAD-69A767CECC37}" srcOrd="0" destOrd="0" presId="urn:microsoft.com/office/officeart/2008/layout/HalfCircleOrganizationChart"/>
    <dgm:cxn modelId="{1AC0FB5C-8AB7-4F1F-B569-C49E62A09101}" type="presOf" srcId="{5A91EA36-F63C-46B5-A59C-68474EB1B003}" destId="{1D52CC0E-F19C-4644-BD0E-1FFC23892744}" srcOrd="0" destOrd="0" presId="urn:microsoft.com/office/officeart/2008/layout/HalfCircleOrganizationChart"/>
    <dgm:cxn modelId="{2155DF03-752E-45A5-AD46-FA9F14F2DA96}" type="presOf" srcId="{01FD6600-38D6-483A-BC20-0179AE086F26}" destId="{72726D00-8E89-44F0-91E8-F406D0CD972E}" srcOrd="0" destOrd="0" presId="urn:microsoft.com/office/officeart/2008/layout/HalfCircleOrganizationChart"/>
    <dgm:cxn modelId="{0FE7D1D6-6B62-46B3-850D-756A2BE8BF6F}" type="presOf" srcId="{566F19AB-F1E1-4F8E-8AB0-C3F5F0EA28D3}" destId="{5F3391F3-27E1-40CF-A4E1-E44DABADDD4C}" srcOrd="1" destOrd="0" presId="urn:microsoft.com/office/officeart/2008/layout/HalfCircleOrganizationChart"/>
    <dgm:cxn modelId="{7AB98947-2019-45E9-B8C1-A5FC3170F357}" type="presOf" srcId="{F2EA8FDF-6041-4C60-82BD-0AD4D4EDD8BB}" destId="{54DCB11E-3D7C-4A08-AC17-7C9BF5437E43}" srcOrd="0" destOrd="0" presId="urn:microsoft.com/office/officeart/2008/layout/HalfCircleOrganizationChart"/>
    <dgm:cxn modelId="{BCECBD2A-F737-4CAE-BA6D-676CA0233C40}" srcId="{B125AD37-AA5C-4F64-A4C1-C080980BDFE9}" destId="{E5B77481-9D6E-4862-A147-DA394CD2CB75}" srcOrd="0" destOrd="0" parTransId="{057B7164-0EC0-42BB-A513-FF90285BD677}" sibTransId="{901A2DE7-EE0A-4065-ACB0-355E74746AB7}"/>
    <dgm:cxn modelId="{E2B07515-3823-4C96-8B63-23C3659DF943}" srcId="{E5B77481-9D6E-4862-A147-DA394CD2CB75}" destId="{566F19AB-F1E1-4F8E-8AB0-C3F5F0EA28D3}" srcOrd="3" destOrd="0" parTransId="{15C6A076-8315-44DB-A600-186E29078638}" sibTransId="{87CF2B61-9D3B-4B61-9C3F-E6ED8EE0B6E4}"/>
    <dgm:cxn modelId="{45780781-37E8-424D-8978-34CF11F6FA97}" type="presOf" srcId="{566F19AB-F1E1-4F8E-8AB0-C3F5F0EA28D3}" destId="{52BF0C96-0F62-41B6-BEF5-4AF5E664687C}" srcOrd="0" destOrd="0" presId="urn:microsoft.com/office/officeart/2008/layout/HalfCircleOrganizationChart"/>
    <dgm:cxn modelId="{8797D801-EDFC-4D4C-8931-2AFCAC43886D}" type="presOf" srcId="{5A91EA36-F63C-46B5-A59C-68474EB1B003}" destId="{4350F106-1C4C-4305-865F-9AAA7437FF34}" srcOrd="1" destOrd="0" presId="urn:microsoft.com/office/officeart/2008/layout/HalfCircleOrganizationChart"/>
    <dgm:cxn modelId="{692DD721-529B-41A8-A5E1-6AB96442597D}" type="presOf" srcId="{E5B77481-9D6E-4862-A147-DA394CD2CB75}" destId="{E6995270-CFFF-483B-B31F-993B04049808}" srcOrd="0" destOrd="0" presId="urn:microsoft.com/office/officeart/2008/layout/HalfCircleOrganizationChart"/>
    <dgm:cxn modelId="{68120EBA-20C9-4474-B8EF-A56B50FB5FE9}" srcId="{E5B77481-9D6E-4862-A147-DA394CD2CB75}" destId="{01FD6600-38D6-483A-BC20-0179AE086F26}" srcOrd="0" destOrd="0" parTransId="{B08585B9-D699-454D-AD04-60C67C484C4C}" sibTransId="{BF3BA8C6-B9F9-433A-AAD1-E11E4E59534F}"/>
    <dgm:cxn modelId="{1C64018E-25CF-4F58-9290-B05D90EC6773}" type="presOf" srcId="{15C6A076-8315-44DB-A600-186E29078638}" destId="{8787106E-A86E-4BC2-9637-E9681E0441ED}" srcOrd="0" destOrd="0" presId="urn:microsoft.com/office/officeart/2008/layout/HalfCircleOrganizationChart"/>
    <dgm:cxn modelId="{A117180D-3B02-406D-9C8D-330A3ACA5ADB}" type="presOf" srcId="{B125AD37-AA5C-4F64-A4C1-C080980BDFE9}" destId="{7CA3776C-EB22-46C9-A30E-71F64DF86095}" srcOrd="0" destOrd="0" presId="urn:microsoft.com/office/officeart/2008/layout/HalfCircleOrganizationChart"/>
    <dgm:cxn modelId="{9EFAC2F7-5E8B-42EC-B20A-5E544D6C0750}" type="presOf" srcId="{538E13AF-351F-40FC-A4B3-A8F5349B25CA}" destId="{011D8D99-366F-4831-8438-13D92B4CE351}" srcOrd="0" destOrd="0" presId="urn:microsoft.com/office/officeart/2008/layout/HalfCircleOrganizationChart"/>
    <dgm:cxn modelId="{362DAEA9-43B1-4ABA-8609-0A0585A86F7A}" srcId="{E5B77481-9D6E-4862-A147-DA394CD2CB75}" destId="{5A91EA36-F63C-46B5-A59C-68474EB1B003}" srcOrd="2" destOrd="0" parTransId="{27F1EF45-BFDC-4B10-AA16-64210DA290DB}" sibTransId="{EE55A14A-B786-4692-8BD1-222743AC34FD}"/>
    <dgm:cxn modelId="{122AC62E-38DD-44FB-A510-440E95A777C6}" type="presOf" srcId="{96AF643A-0CA0-433E-9EA7-AA1BA34F9BE1}" destId="{BCE53C06-AEE0-4535-91EB-91A0DA51144F}" srcOrd="1" destOrd="0" presId="urn:microsoft.com/office/officeart/2008/layout/HalfCircleOrganizationChart"/>
    <dgm:cxn modelId="{E2FB3F8C-6C8E-4156-8E2C-75F34F198CB0}" type="presParOf" srcId="{7CA3776C-EB22-46C9-A30E-71F64DF86095}" destId="{217CB57B-6C8E-4E57-9EA1-2F30B316EF99}" srcOrd="0" destOrd="0" presId="urn:microsoft.com/office/officeart/2008/layout/HalfCircleOrganizationChart"/>
    <dgm:cxn modelId="{3757092F-3767-4856-9C73-04429B75B4D1}" type="presParOf" srcId="{217CB57B-6C8E-4E57-9EA1-2F30B316EF99}" destId="{D08A88F8-EA6D-4EC6-923E-F211CE8BD747}" srcOrd="0" destOrd="0" presId="urn:microsoft.com/office/officeart/2008/layout/HalfCircleOrganizationChart"/>
    <dgm:cxn modelId="{DFAAF98B-E8A3-4C7D-8AA6-916B63094E2D}" type="presParOf" srcId="{D08A88F8-EA6D-4EC6-923E-F211CE8BD747}" destId="{E6995270-CFFF-483B-B31F-993B04049808}" srcOrd="0" destOrd="0" presId="urn:microsoft.com/office/officeart/2008/layout/HalfCircleOrganizationChart"/>
    <dgm:cxn modelId="{E88B4872-373F-4BCF-9678-0B1E76ED239E}" type="presParOf" srcId="{D08A88F8-EA6D-4EC6-923E-F211CE8BD747}" destId="{0A71C79E-4E4B-4DD9-B411-3B90E79A4318}" srcOrd="1" destOrd="0" presId="urn:microsoft.com/office/officeart/2008/layout/HalfCircleOrganizationChart"/>
    <dgm:cxn modelId="{50E79768-CD92-43E8-AAAC-FA0EB44118A9}" type="presParOf" srcId="{D08A88F8-EA6D-4EC6-923E-F211CE8BD747}" destId="{2A5AF649-FF25-416A-B514-E6369A4E3E95}" srcOrd="2" destOrd="0" presId="urn:microsoft.com/office/officeart/2008/layout/HalfCircleOrganizationChart"/>
    <dgm:cxn modelId="{6BF93835-AEC0-491E-B26A-121A9417D4E9}" type="presParOf" srcId="{D08A88F8-EA6D-4EC6-923E-F211CE8BD747}" destId="{46B18FEF-F8BF-439C-90DD-6C113DC6E3FB}" srcOrd="3" destOrd="0" presId="urn:microsoft.com/office/officeart/2008/layout/HalfCircleOrganizationChart"/>
    <dgm:cxn modelId="{3C982D39-667A-4791-8B90-7FF969DB4716}" type="presParOf" srcId="{217CB57B-6C8E-4E57-9EA1-2F30B316EF99}" destId="{5B5CBAFF-E5D7-49C5-8759-1221FAD3FD03}" srcOrd="1" destOrd="0" presId="urn:microsoft.com/office/officeart/2008/layout/HalfCircleOrganizationChart"/>
    <dgm:cxn modelId="{6EE38694-247A-44D0-A294-5FA7ED2D57C8}" type="presParOf" srcId="{5B5CBAFF-E5D7-49C5-8759-1221FAD3FD03}" destId="{8614867C-F1A9-48AE-AA21-52341F9D6E05}" srcOrd="0" destOrd="0" presId="urn:microsoft.com/office/officeart/2008/layout/HalfCircleOrganizationChart"/>
    <dgm:cxn modelId="{E713D60C-2FF7-4E92-82D7-C6D9AA581EE4}" type="presParOf" srcId="{5B5CBAFF-E5D7-49C5-8759-1221FAD3FD03}" destId="{E05224EF-8CCD-4C56-A4FE-119799DBC182}" srcOrd="1" destOrd="0" presId="urn:microsoft.com/office/officeart/2008/layout/HalfCircleOrganizationChart"/>
    <dgm:cxn modelId="{27338F0B-8548-4F47-A7B0-4B5F123A68A3}" type="presParOf" srcId="{E05224EF-8CCD-4C56-A4FE-119799DBC182}" destId="{1D22B36E-73DF-4094-BFA4-23ADB25758F5}" srcOrd="0" destOrd="0" presId="urn:microsoft.com/office/officeart/2008/layout/HalfCircleOrganizationChart"/>
    <dgm:cxn modelId="{924676E2-E5AA-474D-BBF7-06D36819C8E5}" type="presParOf" srcId="{1D22B36E-73DF-4094-BFA4-23ADB25758F5}" destId="{1D52CC0E-F19C-4644-BD0E-1FFC23892744}" srcOrd="0" destOrd="0" presId="urn:microsoft.com/office/officeart/2008/layout/HalfCircleOrganizationChart"/>
    <dgm:cxn modelId="{845E5C22-B5A1-4DCE-8382-4953D271401C}" type="presParOf" srcId="{1D22B36E-73DF-4094-BFA4-23ADB25758F5}" destId="{8BB4FCBC-B1F7-4C29-A17F-F7D662CDC450}" srcOrd="1" destOrd="0" presId="urn:microsoft.com/office/officeart/2008/layout/HalfCircleOrganizationChart"/>
    <dgm:cxn modelId="{4096F099-2A69-4E84-9671-DE3DB4AD9C8F}" type="presParOf" srcId="{1D22B36E-73DF-4094-BFA4-23ADB25758F5}" destId="{B9747366-935D-4644-BDA9-3CDE309A2535}" srcOrd="2" destOrd="0" presId="urn:microsoft.com/office/officeart/2008/layout/HalfCircleOrganizationChart"/>
    <dgm:cxn modelId="{F5952303-8FB6-4D78-B517-84795F4963E6}" type="presParOf" srcId="{1D22B36E-73DF-4094-BFA4-23ADB25758F5}" destId="{4350F106-1C4C-4305-865F-9AAA7437FF34}" srcOrd="3" destOrd="0" presId="urn:microsoft.com/office/officeart/2008/layout/HalfCircleOrganizationChart"/>
    <dgm:cxn modelId="{1669A791-015D-4F9C-99C5-65313D88E4A1}" type="presParOf" srcId="{E05224EF-8CCD-4C56-A4FE-119799DBC182}" destId="{903187D0-8D5A-43E6-85F9-67E4A3BB43DB}" srcOrd="1" destOrd="0" presId="urn:microsoft.com/office/officeart/2008/layout/HalfCircleOrganizationChart"/>
    <dgm:cxn modelId="{9F43785D-7189-46C4-8B45-AEA74498BE49}" type="presParOf" srcId="{E05224EF-8CCD-4C56-A4FE-119799DBC182}" destId="{9A7D7272-F1C5-4E79-A797-4252129E2741}" srcOrd="2" destOrd="0" presId="urn:microsoft.com/office/officeart/2008/layout/HalfCircleOrganizationChart"/>
    <dgm:cxn modelId="{E5F72877-CCB1-4495-8334-70EC7C851FF4}" type="presParOf" srcId="{5B5CBAFF-E5D7-49C5-8759-1221FAD3FD03}" destId="{8787106E-A86E-4BC2-9637-E9681E0441ED}" srcOrd="2" destOrd="0" presId="urn:microsoft.com/office/officeart/2008/layout/HalfCircleOrganizationChart"/>
    <dgm:cxn modelId="{72349AE1-FE2C-4934-B391-4CCCFA4EF573}" type="presParOf" srcId="{5B5CBAFF-E5D7-49C5-8759-1221FAD3FD03}" destId="{14CD2CE3-6517-4C00-8FF8-10B0601FAD17}" srcOrd="3" destOrd="0" presId="urn:microsoft.com/office/officeart/2008/layout/HalfCircleOrganizationChart"/>
    <dgm:cxn modelId="{2813F9D1-3C5A-467E-95CC-526EF727D9AB}" type="presParOf" srcId="{14CD2CE3-6517-4C00-8FF8-10B0601FAD17}" destId="{8ADED94F-322C-42CF-B537-E4A6797ABFDA}" srcOrd="0" destOrd="0" presId="urn:microsoft.com/office/officeart/2008/layout/HalfCircleOrganizationChart"/>
    <dgm:cxn modelId="{41776CE5-FC11-4AE7-A971-A504579C5854}" type="presParOf" srcId="{8ADED94F-322C-42CF-B537-E4A6797ABFDA}" destId="{52BF0C96-0F62-41B6-BEF5-4AF5E664687C}" srcOrd="0" destOrd="0" presId="urn:microsoft.com/office/officeart/2008/layout/HalfCircleOrganizationChart"/>
    <dgm:cxn modelId="{D0383FC0-D41C-4176-8421-272A861C7D02}" type="presParOf" srcId="{8ADED94F-322C-42CF-B537-E4A6797ABFDA}" destId="{39F72390-247C-419F-A47E-449D3FE7A56C}" srcOrd="1" destOrd="0" presId="urn:microsoft.com/office/officeart/2008/layout/HalfCircleOrganizationChart"/>
    <dgm:cxn modelId="{4514C8B2-8532-4AA6-94C6-AD85FF5BAEFC}" type="presParOf" srcId="{8ADED94F-322C-42CF-B537-E4A6797ABFDA}" destId="{6396CCDB-4299-4117-B486-3CCA04165D0E}" srcOrd="2" destOrd="0" presId="urn:microsoft.com/office/officeart/2008/layout/HalfCircleOrganizationChart"/>
    <dgm:cxn modelId="{08762CF3-BD5E-45FA-9843-FBCE4BCB7936}" type="presParOf" srcId="{8ADED94F-322C-42CF-B537-E4A6797ABFDA}" destId="{5F3391F3-27E1-40CF-A4E1-E44DABADDD4C}" srcOrd="3" destOrd="0" presId="urn:microsoft.com/office/officeart/2008/layout/HalfCircleOrganizationChart"/>
    <dgm:cxn modelId="{F26419C0-ACE4-4680-99C7-E499C7940295}" type="presParOf" srcId="{14CD2CE3-6517-4C00-8FF8-10B0601FAD17}" destId="{009892A0-13C4-43F3-9673-3E1EAA3F433A}" srcOrd="1" destOrd="0" presId="urn:microsoft.com/office/officeart/2008/layout/HalfCircleOrganizationChart"/>
    <dgm:cxn modelId="{3CAC4C30-DC45-42B0-9F98-DE31B6EE1F35}" type="presParOf" srcId="{14CD2CE3-6517-4C00-8FF8-10B0601FAD17}" destId="{25CF75B3-8AF4-4C14-8634-68EFDE4C4272}" srcOrd="2" destOrd="0" presId="urn:microsoft.com/office/officeart/2008/layout/HalfCircleOrganizationChart"/>
    <dgm:cxn modelId="{E49DDFE3-BC63-4020-A7FB-1CF60A8D0E9C}" type="presParOf" srcId="{5B5CBAFF-E5D7-49C5-8759-1221FAD3FD03}" destId="{54DCB11E-3D7C-4A08-AC17-7C9BF5437E43}" srcOrd="4" destOrd="0" presId="urn:microsoft.com/office/officeart/2008/layout/HalfCircleOrganizationChart"/>
    <dgm:cxn modelId="{E727FD13-C8B6-473B-B9D1-63FFA479D942}" type="presParOf" srcId="{5B5CBAFF-E5D7-49C5-8759-1221FAD3FD03}" destId="{8E9B13D5-FB2A-4695-80CA-BE6624F9261A}" srcOrd="5" destOrd="0" presId="urn:microsoft.com/office/officeart/2008/layout/HalfCircleOrganizationChart"/>
    <dgm:cxn modelId="{9B0D68BF-718D-453D-8AA8-8F86171E7B29}" type="presParOf" srcId="{8E9B13D5-FB2A-4695-80CA-BE6624F9261A}" destId="{923AF57C-815B-469B-ADEE-E520EA3C3FF5}" srcOrd="0" destOrd="0" presId="urn:microsoft.com/office/officeart/2008/layout/HalfCircleOrganizationChart"/>
    <dgm:cxn modelId="{890FEC44-2F1B-428A-9457-4293ABCD7AAA}" type="presParOf" srcId="{923AF57C-815B-469B-ADEE-E520EA3C3FF5}" destId="{5808294D-ED8D-450E-BAFB-CBF2A08EA171}" srcOrd="0" destOrd="0" presId="urn:microsoft.com/office/officeart/2008/layout/HalfCircleOrganizationChart"/>
    <dgm:cxn modelId="{B9D9A6F0-96B6-434D-908E-45B2EA9E9797}" type="presParOf" srcId="{923AF57C-815B-469B-ADEE-E520EA3C3FF5}" destId="{2A7378F7-5AE5-4511-911B-67C3FDB0A244}" srcOrd="1" destOrd="0" presId="urn:microsoft.com/office/officeart/2008/layout/HalfCircleOrganizationChart"/>
    <dgm:cxn modelId="{2267D0B0-5724-45CD-B4F0-E38C0F434042}" type="presParOf" srcId="{923AF57C-815B-469B-ADEE-E520EA3C3FF5}" destId="{812459A7-8535-49CB-89A2-39A4D20455F2}" srcOrd="2" destOrd="0" presId="urn:microsoft.com/office/officeart/2008/layout/HalfCircleOrganizationChart"/>
    <dgm:cxn modelId="{5621E24E-89F5-4109-AF17-6EC0B6257977}" type="presParOf" srcId="{923AF57C-815B-469B-ADEE-E520EA3C3FF5}" destId="{BCE53C06-AEE0-4535-91EB-91A0DA51144F}" srcOrd="3" destOrd="0" presId="urn:microsoft.com/office/officeart/2008/layout/HalfCircleOrganizationChart"/>
    <dgm:cxn modelId="{0DF0B206-3660-438B-A7F5-2D11E307AD9A}" type="presParOf" srcId="{8E9B13D5-FB2A-4695-80CA-BE6624F9261A}" destId="{7F04C691-19A9-4107-BEBC-B81BA65208BA}" srcOrd="1" destOrd="0" presId="urn:microsoft.com/office/officeart/2008/layout/HalfCircleOrganizationChart"/>
    <dgm:cxn modelId="{2710FA0A-A9BD-4D01-BFEC-34064B7989E1}" type="presParOf" srcId="{8E9B13D5-FB2A-4695-80CA-BE6624F9261A}" destId="{4D150A91-FD4D-43E3-A3FD-D584B9BD62A5}" srcOrd="2" destOrd="0" presId="urn:microsoft.com/office/officeart/2008/layout/HalfCircleOrganizationChart"/>
    <dgm:cxn modelId="{6B372D87-9ABC-4644-BE3F-D3C7F2AE79E7}" type="presParOf" srcId="{217CB57B-6C8E-4E57-9EA1-2F30B316EF99}" destId="{27F63C99-F446-48D7-AD78-25DA0D34524B}" srcOrd="2" destOrd="0" presId="urn:microsoft.com/office/officeart/2008/layout/HalfCircleOrganizationChart"/>
    <dgm:cxn modelId="{85414ACF-7F22-450F-9C6C-F84327472071}" type="presParOf" srcId="{27F63C99-F446-48D7-AD78-25DA0D34524B}" destId="{2A6D1156-7AE3-415D-AAA1-8FA83924FBEE}" srcOrd="0" destOrd="0" presId="urn:microsoft.com/office/officeart/2008/layout/HalfCircleOrganizationChart"/>
    <dgm:cxn modelId="{72A495A7-7AC9-4BDE-9583-DDDA2FBB9311}" type="presParOf" srcId="{27F63C99-F446-48D7-AD78-25DA0D34524B}" destId="{7BB58815-3CBE-4419-BDD9-F33CB32AF104}" srcOrd="1" destOrd="0" presId="urn:microsoft.com/office/officeart/2008/layout/HalfCircleOrganizationChart"/>
    <dgm:cxn modelId="{53B7C518-B618-452F-A140-4FD97C8A4667}" type="presParOf" srcId="{7BB58815-3CBE-4419-BDD9-F33CB32AF104}" destId="{CC0B58DC-BBB0-47C5-941E-51CA01A3C4B7}" srcOrd="0" destOrd="0" presId="urn:microsoft.com/office/officeart/2008/layout/HalfCircleOrganizationChart"/>
    <dgm:cxn modelId="{93CA4083-7C20-4EDF-BE48-3FB4E22ADB27}" type="presParOf" srcId="{CC0B58DC-BBB0-47C5-941E-51CA01A3C4B7}" destId="{72726D00-8E89-44F0-91E8-F406D0CD972E}" srcOrd="0" destOrd="0" presId="urn:microsoft.com/office/officeart/2008/layout/HalfCircleOrganizationChart"/>
    <dgm:cxn modelId="{D4EFCF4D-1BB9-42DE-8416-677A9D2C775E}" type="presParOf" srcId="{CC0B58DC-BBB0-47C5-941E-51CA01A3C4B7}" destId="{F09A9B8A-9B4F-4D07-A7D1-69596969BC7F}" srcOrd="1" destOrd="0" presId="urn:microsoft.com/office/officeart/2008/layout/HalfCircleOrganizationChart"/>
    <dgm:cxn modelId="{5923D305-9DF5-439A-B256-6B1A98E998F9}" type="presParOf" srcId="{CC0B58DC-BBB0-47C5-941E-51CA01A3C4B7}" destId="{40C4AAA7-696D-4524-825A-CB52C8DD5756}" srcOrd="2" destOrd="0" presId="urn:microsoft.com/office/officeart/2008/layout/HalfCircleOrganizationChart"/>
    <dgm:cxn modelId="{43858D9D-6FE2-44EC-9B17-EA831FA511BA}" type="presParOf" srcId="{CC0B58DC-BBB0-47C5-941E-51CA01A3C4B7}" destId="{8B2884E6-B546-4B0E-9B88-21401334AB27}" srcOrd="3" destOrd="0" presId="urn:microsoft.com/office/officeart/2008/layout/HalfCircleOrganizationChart"/>
    <dgm:cxn modelId="{576037BB-89D8-4E7C-80D9-73F07DCB8C90}" type="presParOf" srcId="{7BB58815-3CBE-4419-BDD9-F33CB32AF104}" destId="{61CB0E49-29C3-45AC-BB53-27275D84DD30}" srcOrd="1" destOrd="0" presId="urn:microsoft.com/office/officeart/2008/layout/HalfCircleOrganizationChart"/>
    <dgm:cxn modelId="{573A0CF7-8F68-4996-8C95-81505F9EBC49}" type="presParOf" srcId="{7BB58815-3CBE-4419-BDD9-F33CB32AF104}" destId="{9589DC14-BF17-40A0-BFAA-91EF1A30B09E}" srcOrd="2" destOrd="0" presId="urn:microsoft.com/office/officeart/2008/layout/HalfCircleOrganizationChart"/>
    <dgm:cxn modelId="{B80F98CD-378D-4236-AA9E-E332B8FF715F}" type="presParOf" srcId="{27F63C99-F446-48D7-AD78-25DA0D34524B}" destId="{011D8D99-366F-4831-8438-13D92B4CE351}" srcOrd="2" destOrd="0" presId="urn:microsoft.com/office/officeart/2008/layout/HalfCircleOrganizationChart"/>
    <dgm:cxn modelId="{0C0947E6-2F40-4F38-8A4E-278BDAAC1189}" type="presParOf" srcId="{27F63C99-F446-48D7-AD78-25DA0D34524B}" destId="{A6E639E8-3541-470E-A188-507A09F98DD7}" srcOrd="3" destOrd="0" presId="urn:microsoft.com/office/officeart/2008/layout/HalfCircleOrganizationChart"/>
    <dgm:cxn modelId="{57146A87-BE1A-4FC0-9A55-316E430D1FBD}" type="presParOf" srcId="{A6E639E8-3541-470E-A188-507A09F98DD7}" destId="{9A2D5BB6-DF82-42F4-AE6B-58FC19E83F05}" srcOrd="0" destOrd="0" presId="urn:microsoft.com/office/officeart/2008/layout/HalfCircleOrganizationChart"/>
    <dgm:cxn modelId="{74FC46FA-2E34-4CDE-81EC-9CFDBDDF59FD}" type="presParOf" srcId="{9A2D5BB6-DF82-42F4-AE6B-58FC19E83F05}" destId="{17CD41D7-B55B-4F3D-ACAD-69A767CECC37}" srcOrd="0" destOrd="0" presId="urn:microsoft.com/office/officeart/2008/layout/HalfCircleOrganizationChart"/>
    <dgm:cxn modelId="{19359BCD-7B06-477C-A007-4DF5EBB22943}" type="presParOf" srcId="{9A2D5BB6-DF82-42F4-AE6B-58FC19E83F05}" destId="{3B43CF1D-B9C6-4AEF-BF70-B918A37261E6}" srcOrd="1" destOrd="0" presId="urn:microsoft.com/office/officeart/2008/layout/HalfCircleOrganizationChart"/>
    <dgm:cxn modelId="{DDC39BB2-9096-4D35-B923-3A6681A9E61F}" type="presParOf" srcId="{9A2D5BB6-DF82-42F4-AE6B-58FC19E83F05}" destId="{9D9D7A64-73B4-4C83-9046-C5339F8CD28C}" srcOrd="2" destOrd="0" presId="urn:microsoft.com/office/officeart/2008/layout/HalfCircleOrganizationChart"/>
    <dgm:cxn modelId="{45FB1C80-3137-4A44-9151-3081BCFCA672}" type="presParOf" srcId="{9A2D5BB6-DF82-42F4-AE6B-58FC19E83F05}" destId="{A1888F34-386D-48AC-BA20-5F7FBAD19509}" srcOrd="3" destOrd="0" presId="urn:microsoft.com/office/officeart/2008/layout/HalfCircleOrganizationChart"/>
    <dgm:cxn modelId="{D9996816-7E01-487B-8AB8-1631ED60C2DE}" type="presParOf" srcId="{A6E639E8-3541-470E-A188-507A09F98DD7}" destId="{C5EF9915-7A53-47DC-8421-5EA89F6C7D31}" srcOrd="1" destOrd="0" presId="urn:microsoft.com/office/officeart/2008/layout/HalfCircleOrganizationChart"/>
    <dgm:cxn modelId="{9A8C52CA-F1C0-4511-8DD0-867E230476DE}" type="presParOf" srcId="{A6E639E8-3541-470E-A188-507A09F98DD7}" destId="{E395A22C-88B7-4246-8C7F-24DCA83CBCD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E48AD4-8824-4785-B13A-1E3E507D94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0F6B37-AF23-4C6A-8BFC-59A698A5219C}">
      <dgm:prSet phldrT="[Text]"/>
      <dgm:spPr/>
      <dgm:t>
        <a:bodyPr/>
        <a:lstStyle/>
        <a:p>
          <a:r>
            <a:rPr lang="en-US" dirty="0" smtClean="0"/>
            <a:t>Develop and maintain relationships with companies – not people</a:t>
          </a:r>
          <a:endParaRPr lang="en-US" dirty="0"/>
        </a:p>
      </dgm:t>
    </dgm:pt>
    <dgm:pt modelId="{7795E645-D957-4D93-AB70-67F932A3B791}" type="parTrans" cxnId="{5B44296E-7C1B-446F-9794-94988D0FC51C}">
      <dgm:prSet/>
      <dgm:spPr/>
      <dgm:t>
        <a:bodyPr/>
        <a:lstStyle/>
        <a:p>
          <a:endParaRPr lang="en-US"/>
        </a:p>
      </dgm:t>
    </dgm:pt>
    <dgm:pt modelId="{A07EB440-AD33-4BB0-B87F-FC0BEB7EEE7D}" type="sibTrans" cxnId="{5B44296E-7C1B-446F-9794-94988D0FC51C}">
      <dgm:prSet/>
      <dgm:spPr/>
      <dgm:t>
        <a:bodyPr/>
        <a:lstStyle/>
        <a:p>
          <a:endParaRPr lang="en-US"/>
        </a:p>
      </dgm:t>
    </dgm:pt>
    <dgm:pt modelId="{4F52C532-ED4F-47D0-B879-30974F99F6B4}">
      <dgm:prSet phldrT="[Text]"/>
      <dgm:spPr/>
      <dgm:t>
        <a:bodyPr/>
        <a:lstStyle/>
        <a:p>
          <a:r>
            <a:rPr lang="en-US" dirty="0" smtClean="0"/>
            <a:t>Search, find and connect with local partners &amp; suppliers within the global B2B ecosystem</a:t>
          </a:r>
          <a:endParaRPr lang="en-US" dirty="0"/>
        </a:p>
      </dgm:t>
    </dgm:pt>
    <dgm:pt modelId="{F71B82C1-470B-4486-80F7-06231A0E1651}" type="parTrans" cxnId="{9799DC87-D906-47B3-B0A6-352367430FBA}">
      <dgm:prSet/>
      <dgm:spPr/>
      <dgm:t>
        <a:bodyPr/>
        <a:lstStyle/>
        <a:p>
          <a:endParaRPr lang="en-US"/>
        </a:p>
      </dgm:t>
    </dgm:pt>
    <dgm:pt modelId="{3DAF4704-DC03-4A6F-9B3D-CF0B94F5C3BA}" type="sibTrans" cxnId="{9799DC87-D906-47B3-B0A6-352367430FBA}">
      <dgm:prSet/>
      <dgm:spPr/>
      <dgm:t>
        <a:bodyPr/>
        <a:lstStyle/>
        <a:p>
          <a:endParaRPr lang="en-US"/>
        </a:p>
      </dgm:t>
    </dgm:pt>
    <dgm:pt modelId="{47399A3A-B1CD-4E87-9575-BDB394570D5C}">
      <dgm:prSet phldrT="[Text]"/>
      <dgm:spPr/>
      <dgm:t>
        <a:bodyPr/>
        <a:lstStyle/>
        <a:p>
          <a:r>
            <a:rPr lang="en-US" dirty="0" smtClean="0"/>
            <a:t>Follow industry and market trends all in one place</a:t>
          </a:r>
          <a:endParaRPr lang="en-US" dirty="0"/>
        </a:p>
      </dgm:t>
    </dgm:pt>
    <dgm:pt modelId="{AA6442CA-C9A2-41FD-B268-04E24436D0DE}" type="parTrans" cxnId="{EA81754A-ABD8-453A-A514-92BE49834CA8}">
      <dgm:prSet/>
      <dgm:spPr/>
      <dgm:t>
        <a:bodyPr/>
        <a:lstStyle/>
        <a:p>
          <a:endParaRPr lang="en-US"/>
        </a:p>
      </dgm:t>
    </dgm:pt>
    <dgm:pt modelId="{E01E13C0-9AAF-4EF6-BCD0-AB00875831C8}" type="sibTrans" cxnId="{EA81754A-ABD8-453A-A514-92BE49834CA8}">
      <dgm:prSet/>
      <dgm:spPr/>
      <dgm:t>
        <a:bodyPr/>
        <a:lstStyle/>
        <a:p>
          <a:endParaRPr lang="en-US"/>
        </a:p>
      </dgm:t>
    </dgm:pt>
    <dgm:pt modelId="{08F2268F-6F74-47EA-A74B-E26355C054B4}">
      <dgm:prSet phldrT="[Text]"/>
      <dgm:spPr/>
      <dgm:t>
        <a:bodyPr/>
        <a:lstStyle/>
        <a:p>
          <a:r>
            <a:rPr lang="en-US" dirty="0" smtClean="0"/>
            <a:t>Newsfeeds are fueled by company posts that can be filtered by region and/or sector = read only what matters to your business</a:t>
          </a:r>
          <a:endParaRPr lang="en-US" dirty="0"/>
        </a:p>
      </dgm:t>
    </dgm:pt>
    <dgm:pt modelId="{D2582173-F163-408C-A984-2E1B05706BB6}" type="parTrans" cxnId="{5A32B3D8-2A7A-4E50-B088-1019387E0943}">
      <dgm:prSet/>
      <dgm:spPr/>
      <dgm:t>
        <a:bodyPr/>
        <a:lstStyle/>
        <a:p>
          <a:endParaRPr lang="en-US"/>
        </a:p>
      </dgm:t>
    </dgm:pt>
    <dgm:pt modelId="{46727E68-43A3-45EF-A1B3-6B3FCB8ACA39}" type="sibTrans" cxnId="{5A32B3D8-2A7A-4E50-B088-1019387E0943}">
      <dgm:prSet/>
      <dgm:spPr/>
      <dgm:t>
        <a:bodyPr/>
        <a:lstStyle/>
        <a:p>
          <a:endParaRPr lang="en-US"/>
        </a:p>
      </dgm:t>
    </dgm:pt>
    <dgm:pt modelId="{58267BA1-F979-47A8-A391-F5C352024B46}">
      <dgm:prSet phldrT="[Text]"/>
      <dgm:spPr/>
      <dgm:t>
        <a:bodyPr/>
        <a:lstStyle/>
        <a:p>
          <a:r>
            <a:rPr lang="en-US" dirty="0" smtClean="0"/>
            <a:t>Join and promote B2B events (forthcoming)</a:t>
          </a:r>
          <a:endParaRPr lang="en-US" dirty="0"/>
        </a:p>
      </dgm:t>
    </dgm:pt>
    <dgm:pt modelId="{9A1D0222-2D83-4589-8075-512DECA7DD3D}" type="parTrans" cxnId="{2C1EDF5C-14F6-4AD0-BD3A-6A96E255C988}">
      <dgm:prSet/>
      <dgm:spPr/>
      <dgm:t>
        <a:bodyPr/>
        <a:lstStyle/>
        <a:p>
          <a:endParaRPr lang="en-US"/>
        </a:p>
      </dgm:t>
    </dgm:pt>
    <dgm:pt modelId="{CC5623C6-BD82-481D-B48B-2A3A3641E1D3}" type="sibTrans" cxnId="{2C1EDF5C-14F6-4AD0-BD3A-6A96E255C988}">
      <dgm:prSet/>
      <dgm:spPr/>
      <dgm:t>
        <a:bodyPr/>
        <a:lstStyle/>
        <a:p>
          <a:endParaRPr lang="en-US"/>
        </a:p>
      </dgm:t>
    </dgm:pt>
    <dgm:pt modelId="{7587522E-DDA1-494E-8F44-AF39C7D39115}">
      <dgm:prSet phldrT="[Text]"/>
      <dgm:spPr/>
      <dgm:t>
        <a:bodyPr/>
        <a:lstStyle/>
        <a:p>
          <a:r>
            <a:rPr lang="en-US" dirty="0" smtClean="0"/>
            <a:t>Find and be found on the interactive database</a:t>
          </a:r>
          <a:endParaRPr lang="en-US" dirty="0"/>
        </a:p>
      </dgm:t>
    </dgm:pt>
    <dgm:pt modelId="{22A6A70E-E434-424D-8B00-7C79EE16CF9C}" type="parTrans" cxnId="{6FAE9DAB-0F0B-4297-AA4F-BC72238B9D27}">
      <dgm:prSet/>
      <dgm:spPr/>
      <dgm:t>
        <a:bodyPr/>
        <a:lstStyle/>
        <a:p>
          <a:endParaRPr lang="en-US"/>
        </a:p>
      </dgm:t>
    </dgm:pt>
    <dgm:pt modelId="{7FC6035A-7378-45B2-9B13-911897D7A677}" type="sibTrans" cxnId="{6FAE9DAB-0F0B-4297-AA4F-BC72238B9D27}">
      <dgm:prSet/>
      <dgm:spPr/>
      <dgm:t>
        <a:bodyPr/>
        <a:lstStyle/>
        <a:p>
          <a:endParaRPr lang="en-US"/>
        </a:p>
      </dgm:t>
    </dgm:pt>
    <dgm:pt modelId="{5E5AFD61-30C5-4983-84AD-2882CCB239D1}">
      <dgm:prSet/>
      <dgm:spPr/>
      <dgm:t>
        <a:bodyPr/>
        <a:lstStyle/>
        <a:p>
          <a:r>
            <a:rPr lang="en-US" smtClean="0"/>
            <a:t>Keep in touch with members of World FZO and with business outside of this community, effortlessly</a:t>
          </a:r>
          <a:endParaRPr lang="en-US" dirty="0" smtClean="0"/>
        </a:p>
      </dgm:t>
    </dgm:pt>
    <dgm:pt modelId="{6A3C4F9B-F4CF-4FBD-8C83-929C76791B08}" type="parTrans" cxnId="{45D6C4E0-4F28-4C2B-9EB5-47B140B27F4C}">
      <dgm:prSet/>
      <dgm:spPr/>
      <dgm:t>
        <a:bodyPr/>
        <a:lstStyle/>
        <a:p>
          <a:endParaRPr lang="en-US"/>
        </a:p>
      </dgm:t>
    </dgm:pt>
    <dgm:pt modelId="{1E0787BD-F12F-4D64-93B8-C0CA7C39BD45}" type="sibTrans" cxnId="{45D6C4E0-4F28-4C2B-9EB5-47B140B27F4C}">
      <dgm:prSet/>
      <dgm:spPr/>
      <dgm:t>
        <a:bodyPr/>
        <a:lstStyle/>
        <a:p>
          <a:endParaRPr lang="en-US"/>
        </a:p>
      </dgm:t>
    </dgm:pt>
    <dgm:pt modelId="{A88EB154-F1C9-4240-BAA9-162FCC8C89ED}">
      <dgm:prSet/>
      <dgm:spPr/>
      <dgm:t>
        <a:bodyPr/>
        <a:lstStyle/>
        <a:p>
          <a:r>
            <a:rPr lang="en-US" dirty="0" smtClean="0"/>
            <a:t>Create a hub for their connections to grow on, over time and across distances</a:t>
          </a:r>
          <a:endParaRPr lang="en-US" dirty="0"/>
        </a:p>
      </dgm:t>
    </dgm:pt>
    <dgm:pt modelId="{0DA4B3A5-F2F1-4CEC-AF95-3AFB5ED11162}" type="parTrans" cxnId="{C497EA93-6CD0-4453-9052-6A60DB3D4D74}">
      <dgm:prSet/>
      <dgm:spPr/>
      <dgm:t>
        <a:bodyPr/>
        <a:lstStyle/>
        <a:p>
          <a:endParaRPr lang="en-US"/>
        </a:p>
      </dgm:t>
    </dgm:pt>
    <dgm:pt modelId="{E0D24866-A26B-4DE0-A5D5-675BDD40374E}" type="sibTrans" cxnId="{C497EA93-6CD0-4453-9052-6A60DB3D4D74}">
      <dgm:prSet/>
      <dgm:spPr/>
      <dgm:t>
        <a:bodyPr/>
        <a:lstStyle/>
        <a:p>
          <a:endParaRPr lang="en-US"/>
        </a:p>
      </dgm:t>
    </dgm:pt>
    <dgm:pt modelId="{42C0423E-0AE9-4C11-A9A0-E5FFFCD32EFE}">
      <dgm:prSet/>
      <dgm:spPr/>
      <dgm:t>
        <a:bodyPr/>
        <a:lstStyle/>
        <a:p>
          <a:r>
            <a:rPr lang="en-US" smtClean="0"/>
            <a:t>Get detailed reports on which markets to export or expand into – we can also circulate reports conducted by Free Zones or their members</a:t>
          </a:r>
          <a:endParaRPr lang="en-US" dirty="0" smtClean="0"/>
        </a:p>
      </dgm:t>
    </dgm:pt>
    <dgm:pt modelId="{2B2DBBEA-6015-4765-94A2-573C6B32A91B}" type="parTrans" cxnId="{1594BFB1-8772-41DB-B318-C250A783E03D}">
      <dgm:prSet/>
      <dgm:spPr/>
      <dgm:t>
        <a:bodyPr/>
        <a:lstStyle/>
        <a:p>
          <a:endParaRPr lang="en-US"/>
        </a:p>
      </dgm:t>
    </dgm:pt>
    <dgm:pt modelId="{4A5708A0-B1B3-444D-A97A-529170C6EEF9}" type="sibTrans" cxnId="{1594BFB1-8772-41DB-B318-C250A783E03D}">
      <dgm:prSet/>
      <dgm:spPr/>
      <dgm:t>
        <a:bodyPr/>
        <a:lstStyle/>
        <a:p>
          <a:endParaRPr lang="en-US"/>
        </a:p>
      </dgm:t>
    </dgm:pt>
    <dgm:pt modelId="{CFD0ACBD-12FB-41C7-9222-EAC77D9C8EED}">
      <dgm:prSet/>
      <dgm:spPr/>
      <dgm:t>
        <a:bodyPr/>
        <a:lstStyle/>
        <a:p>
          <a:r>
            <a:rPr lang="en-US" dirty="0" smtClean="0"/>
            <a:t>Be featured twice a month in our “business trends” blog</a:t>
          </a:r>
          <a:endParaRPr lang="en-US" dirty="0"/>
        </a:p>
      </dgm:t>
    </dgm:pt>
    <dgm:pt modelId="{703D11EC-2AA7-4A5C-AC6E-EC46A66F0512}" type="parTrans" cxnId="{053AC44D-C3DF-430B-B867-0F7E25CDE8A0}">
      <dgm:prSet/>
      <dgm:spPr/>
      <dgm:t>
        <a:bodyPr/>
        <a:lstStyle/>
        <a:p>
          <a:endParaRPr lang="en-US"/>
        </a:p>
      </dgm:t>
    </dgm:pt>
    <dgm:pt modelId="{45600653-E3DF-4618-9304-3051EC21C598}" type="sibTrans" cxnId="{053AC44D-C3DF-430B-B867-0F7E25CDE8A0}">
      <dgm:prSet/>
      <dgm:spPr/>
      <dgm:t>
        <a:bodyPr/>
        <a:lstStyle/>
        <a:p>
          <a:endParaRPr lang="en-US"/>
        </a:p>
      </dgm:t>
    </dgm:pt>
    <dgm:pt modelId="{1813B32E-D898-466E-8EA8-27AFE4031C4B}">
      <dgm:prSet phldrT="[Text]"/>
      <dgm:spPr/>
      <dgm:t>
        <a:bodyPr/>
        <a:lstStyle/>
        <a:p>
          <a:r>
            <a:rPr lang="en-US" dirty="0" smtClean="0"/>
            <a:t>Use the interactive events calendar to identify networking opportunities – sign up to that forum and connect with participating companies before and after it</a:t>
          </a:r>
          <a:endParaRPr lang="en-US" dirty="0"/>
        </a:p>
      </dgm:t>
    </dgm:pt>
    <dgm:pt modelId="{5090BA5A-A243-4C67-8EBF-74D2127BB330}" type="parTrans" cxnId="{ADD7345B-AC66-4DA7-AE44-8881377704EA}">
      <dgm:prSet/>
      <dgm:spPr/>
      <dgm:t>
        <a:bodyPr/>
        <a:lstStyle/>
        <a:p>
          <a:endParaRPr lang="en-US"/>
        </a:p>
      </dgm:t>
    </dgm:pt>
    <dgm:pt modelId="{F702A4AD-D9FB-4574-BC65-8EEB5C1F39E4}" type="sibTrans" cxnId="{ADD7345B-AC66-4DA7-AE44-8881377704EA}">
      <dgm:prSet/>
      <dgm:spPr/>
      <dgm:t>
        <a:bodyPr/>
        <a:lstStyle/>
        <a:p>
          <a:endParaRPr lang="en-US"/>
        </a:p>
      </dgm:t>
    </dgm:pt>
    <dgm:pt modelId="{5A50C633-52E6-4834-A723-7827D59E33BA}">
      <dgm:prSet phldrT="[Text]"/>
      <dgm:spPr/>
      <dgm:t>
        <a:bodyPr/>
        <a:lstStyle/>
        <a:p>
          <a:r>
            <a:rPr lang="en-US" dirty="0" smtClean="0"/>
            <a:t>List themselves in the global database and be directly contacted by new business prospects or use it to move or open new locations</a:t>
          </a:r>
          <a:endParaRPr lang="en-US" dirty="0"/>
        </a:p>
      </dgm:t>
    </dgm:pt>
    <dgm:pt modelId="{6FADFF4B-1F0A-4CE7-9689-059BD08FCBCD}" type="parTrans" cxnId="{7DCEF264-E117-4270-9464-C9C271243013}">
      <dgm:prSet/>
      <dgm:spPr/>
      <dgm:t>
        <a:bodyPr/>
        <a:lstStyle/>
        <a:p>
          <a:endParaRPr lang="en-US"/>
        </a:p>
      </dgm:t>
    </dgm:pt>
    <dgm:pt modelId="{A7AE58AC-EF0E-44E1-884A-BA7304B5DB49}" type="sibTrans" cxnId="{7DCEF264-E117-4270-9464-C9C271243013}">
      <dgm:prSet/>
      <dgm:spPr/>
      <dgm:t>
        <a:bodyPr/>
        <a:lstStyle/>
        <a:p>
          <a:endParaRPr lang="en-US"/>
        </a:p>
      </dgm:t>
    </dgm:pt>
    <dgm:pt modelId="{8A103387-220A-49DF-8226-1E1696443C2B}">
      <dgm:prSet phldrT="[Text]"/>
      <dgm:spPr/>
      <dgm:t>
        <a:bodyPr/>
        <a:lstStyle/>
        <a:p>
          <a:r>
            <a:rPr lang="en-US" dirty="0" smtClean="0"/>
            <a:t>World FZO can promote its activities free of cost, in the region and sector of its commercial interest</a:t>
          </a:r>
          <a:endParaRPr lang="en-US" dirty="0"/>
        </a:p>
      </dgm:t>
    </dgm:pt>
    <dgm:pt modelId="{564963AD-1EC4-4668-BFEB-985DFC5BAE3D}" type="parTrans" cxnId="{0E0279BD-C287-4CB0-B267-66363F3B69D7}">
      <dgm:prSet/>
      <dgm:spPr/>
      <dgm:t>
        <a:bodyPr/>
        <a:lstStyle/>
        <a:p>
          <a:endParaRPr lang="en-US"/>
        </a:p>
      </dgm:t>
    </dgm:pt>
    <dgm:pt modelId="{5907BE77-88AF-4B9F-8BB5-CA5191EFD2AD}" type="sibTrans" cxnId="{0E0279BD-C287-4CB0-B267-66363F3B69D7}">
      <dgm:prSet/>
      <dgm:spPr/>
      <dgm:t>
        <a:bodyPr/>
        <a:lstStyle/>
        <a:p>
          <a:endParaRPr lang="en-US"/>
        </a:p>
      </dgm:t>
    </dgm:pt>
    <dgm:pt modelId="{85E2C5CF-F066-4798-BDC9-1F5C82F8886A}">
      <dgm:prSet phldrT="[Text]"/>
      <dgm:spPr/>
      <dgm:t>
        <a:bodyPr/>
        <a:lstStyle/>
        <a:p>
          <a:r>
            <a:rPr lang="en-US" dirty="0" smtClean="0"/>
            <a:t>Connect with other World FZO members</a:t>
          </a:r>
          <a:endParaRPr lang="en-US" dirty="0"/>
        </a:p>
      </dgm:t>
    </dgm:pt>
    <dgm:pt modelId="{E8524E9F-C4E5-44A9-B9B1-05201F87945A}" type="parTrans" cxnId="{FA0CBDAB-4B57-41E3-90AB-53787E77E827}">
      <dgm:prSet/>
      <dgm:spPr/>
      <dgm:t>
        <a:bodyPr/>
        <a:lstStyle/>
        <a:p>
          <a:endParaRPr lang="en-US"/>
        </a:p>
      </dgm:t>
    </dgm:pt>
    <dgm:pt modelId="{F37F35F5-5A0A-4057-873A-CF678E540B29}" type="sibTrans" cxnId="{FA0CBDAB-4B57-41E3-90AB-53787E77E827}">
      <dgm:prSet/>
      <dgm:spPr/>
      <dgm:t>
        <a:bodyPr/>
        <a:lstStyle/>
        <a:p>
          <a:endParaRPr lang="en-US"/>
        </a:p>
      </dgm:t>
    </dgm:pt>
    <dgm:pt modelId="{89377E47-F81F-4CDA-8788-297C3EE2023D}" type="pres">
      <dgm:prSet presAssocID="{48E48AD4-8824-4785-B13A-1E3E507D94CA}" presName="linear" presStyleCnt="0">
        <dgm:presLayoutVars>
          <dgm:animLvl val="lvl"/>
          <dgm:resizeHandles val="exact"/>
        </dgm:presLayoutVars>
      </dgm:prSet>
      <dgm:spPr/>
      <dgm:t>
        <a:bodyPr/>
        <a:lstStyle/>
        <a:p>
          <a:endParaRPr lang="en-US"/>
        </a:p>
      </dgm:t>
    </dgm:pt>
    <dgm:pt modelId="{653748FB-73FB-4770-BF8E-843AA19F85C6}" type="pres">
      <dgm:prSet presAssocID="{CF0F6B37-AF23-4C6A-8BFC-59A698A5219C}" presName="parentText" presStyleLbl="node1" presStyleIdx="0" presStyleCnt="4">
        <dgm:presLayoutVars>
          <dgm:chMax val="0"/>
          <dgm:bulletEnabled val="1"/>
        </dgm:presLayoutVars>
      </dgm:prSet>
      <dgm:spPr/>
      <dgm:t>
        <a:bodyPr/>
        <a:lstStyle/>
        <a:p>
          <a:endParaRPr lang="en-US"/>
        </a:p>
      </dgm:t>
    </dgm:pt>
    <dgm:pt modelId="{10AB7D88-C1DA-4B34-9258-A543C17D59F4}" type="pres">
      <dgm:prSet presAssocID="{CF0F6B37-AF23-4C6A-8BFC-59A698A5219C}" presName="childText" presStyleLbl="revTx" presStyleIdx="0" presStyleCnt="4">
        <dgm:presLayoutVars>
          <dgm:bulletEnabled val="1"/>
        </dgm:presLayoutVars>
      </dgm:prSet>
      <dgm:spPr/>
      <dgm:t>
        <a:bodyPr/>
        <a:lstStyle/>
        <a:p>
          <a:endParaRPr lang="en-US"/>
        </a:p>
      </dgm:t>
    </dgm:pt>
    <dgm:pt modelId="{A2684CCC-2425-4D84-BD95-538F22CA8D26}" type="pres">
      <dgm:prSet presAssocID="{47399A3A-B1CD-4E87-9575-BDB394570D5C}" presName="parentText" presStyleLbl="node1" presStyleIdx="1" presStyleCnt="4">
        <dgm:presLayoutVars>
          <dgm:chMax val="0"/>
          <dgm:bulletEnabled val="1"/>
        </dgm:presLayoutVars>
      </dgm:prSet>
      <dgm:spPr/>
      <dgm:t>
        <a:bodyPr/>
        <a:lstStyle/>
        <a:p>
          <a:endParaRPr lang="en-US"/>
        </a:p>
      </dgm:t>
    </dgm:pt>
    <dgm:pt modelId="{CA8CF2A9-D73F-4077-9D8B-47F609E43F00}" type="pres">
      <dgm:prSet presAssocID="{47399A3A-B1CD-4E87-9575-BDB394570D5C}" presName="childText" presStyleLbl="revTx" presStyleIdx="1" presStyleCnt="4">
        <dgm:presLayoutVars>
          <dgm:bulletEnabled val="1"/>
        </dgm:presLayoutVars>
      </dgm:prSet>
      <dgm:spPr/>
      <dgm:t>
        <a:bodyPr/>
        <a:lstStyle/>
        <a:p>
          <a:endParaRPr lang="en-US"/>
        </a:p>
      </dgm:t>
    </dgm:pt>
    <dgm:pt modelId="{A95B9541-80C6-444C-B576-2816DCE8862D}" type="pres">
      <dgm:prSet presAssocID="{58267BA1-F979-47A8-A391-F5C352024B46}" presName="parentText" presStyleLbl="node1" presStyleIdx="2" presStyleCnt="4">
        <dgm:presLayoutVars>
          <dgm:chMax val="0"/>
          <dgm:bulletEnabled val="1"/>
        </dgm:presLayoutVars>
      </dgm:prSet>
      <dgm:spPr/>
      <dgm:t>
        <a:bodyPr/>
        <a:lstStyle/>
        <a:p>
          <a:endParaRPr lang="en-US"/>
        </a:p>
      </dgm:t>
    </dgm:pt>
    <dgm:pt modelId="{44A62248-1A29-428D-A330-B75D7CE1B1B5}" type="pres">
      <dgm:prSet presAssocID="{58267BA1-F979-47A8-A391-F5C352024B46}" presName="childText" presStyleLbl="revTx" presStyleIdx="2" presStyleCnt="4">
        <dgm:presLayoutVars>
          <dgm:bulletEnabled val="1"/>
        </dgm:presLayoutVars>
      </dgm:prSet>
      <dgm:spPr/>
      <dgm:t>
        <a:bodyPr/>
        <a:lstStyle/>
        <a:p>
          <a:endParaRPr lang="en-US"/>
        </a:p>
      </dgm:t>
    </dgm:pt>
    <dgm:pt modelId="{C5DF8752-6C49-4E2B-9AE1-99E282EE240D}" type="pres">
      <dgm:prSet presAssocID="{7587522E-DDA1-494E-8F44-AF39C7D39115}" presName="parentText" presStyleLbl="node1" presStyleIdx="3" presStyleCnt="4">
        <dgm:presLayoutVars>
          <dgm:chMax val="0"/>
          <dgm:bulletEnabled val="1"/>
        </dgm:presLayoutVars>
      </dgm:prSet>
      <dgm:spPr/>
      <dgm:t>
        <a:bodyPr/>
        <a:lstStyle/>
        <a:p>
          <a:endParaRPr lang="en-US"/>
        </a:p>
      </dgm:t>
    </dgm:pt>
    <dgm:pt modelId="{A38F10B8-02B8-4D58-BDDE-726396F0979E}" type="pres">
      <dgm:prSet presAssocID="{7587522E-DDA1-494E-8F44-AF39C7D39115}" presName="childText" presStyleLbl="revTx" presStyleIdx="3" presStyleCnt="4">
        <dgm:presLayoutVars>
          <dgm:bulletEnabled val="1"/>
        </dgm:presLayoutVars>
      </dgm:prSet>
      <dgm:spPr/>
      <dgm:t>
        <a:bodyPr/>
        <a:lstStyle/>
        <a:p>
          <a:endParaRPr lang="en-US"/>
        </a:p>
      </dgm:t>
    </dgm:pt>
  </dgm:ptLst>
  <dgm:cxnLst>
    <dgm:cxn modelId="{1B513F3D-AA15-4FFE-8C21-9F38F719795F}" type="presOf" srcId="{1813B32E-D898-466E-8EA8-27AFE4031C4B}" destId="{44A62248-1A29-428D-A330-B75D7CE1B1B5}" srcOrd="0" destOrd="0" presId="urn:microsoft.com/office/officeart/2005/8/layout/vList2"/>
    <dgm:cxn modelId="{5B44296E-7C1B-446F-9794-94988D0FC51C}" srcId="{48E48AD4-8824-4785-B13A-1E3E507D94CA}" destId="{CF0F6B37-AF23-4C6A-8BFC-59A698A5219C}" srcOrd="0" destOrd="0" parTransId="{7795E645-D957-4D93-AB70-67F932A3B791}" sibTransId="{A07EB440-AD33-4BB0-B87F-FC0BEB7EEE7D}"/>
    <dgm:cxn modelId="{5639F587-E917-4F84-A17D-77A12D676131}" type="presOf" srcId="{4F52C532-ED4F-47D0-B879-30974F99F6B4}" destId="{10AB7D88-C1DA-4B34-9258-A543C17D59F4}" srcOrd="0" destOrd="0" presId="urn:microsoft.com/office/officeart/2005/8/layout/vList2"/>
    <dgm:cxn modelId="{9799DC87-D906-47B3-B0A6-352367430FBA}" srcId="{CF0F6B37-AF23-4C6A-8BFC-59A698A5219C}" destId="{4F52C532-ED4F-47D0-B879-30974F99F6B4}" srcOrd="0" destOrd="0" parTransId="{F71B82C1-470B-4486-80F7-06231A0E1651}" sibTransId="{3DAF4704-DC03-4A6F-9B3D-CF0B94F5C3BA}"/>
    <dgm:cxn modelId="{1594BFB1-8772-41DB-B318-C250A783E03D}" srcId="{47399A3A-B1CD-4E87-9575-BDB394570D5C}" destId="{42C0423E-0AE9-4C11-A9A0-E5FFFCD32EFE}" srcOrd="1" destOrd="0" parTransId="{2B2DBBEA-6015-4765-94A2-573C6B32A91B}" sibTransId="{4A5708A0-B1B3-444D-A97A-529170C6EEF9}"/>
    <dgm:cxn modelId="{C497EA93-6CD0-4453-9052-6A60DB3D4D74}" srcId="{CF0F6B37-AF23-4C6A-8BFC-59A698A5219C}" destId="{A88EB154-F1C9-4240-BAA9-162FCC8C89ED}" srcOrd="2" destOrd="0" parTransId="{0DA4B3A5-F2F1-4CEC-AF95-3AFB5ED11162}" sibTransId="{E0D24866-A26B-4DE0-A5D5-675BDD40374E}"/>
    <dgm:cxn modelId="{053AC44D-C3DF-430B-B867-0F7E25CDE8A0}" srcId="{47399A3A-B1CD-4E87-9575-BDB394570D5C}" destId="{CFD0ACBD-12FB-41C7-9222-EAC77D9C8EED}" srcOrd="2" destOrd="0" parTransId="{703D11EC-2AA7-4A5C-AC6E-EC46A66F0512}" sibTransId="{45600653-E3DF-4618-9304-3051EC21C598}"/>
    <dgm:cxn modelId="{45D6C4E0-4F28-4C2B-9EB5-47B140B27F4C}" srcId="{CF0F6B37-AF23-4C6A-8BFC-59A698A5219C}" destId="{5E5AFD61-30C5-4983-84AD-2882CCB239D1}" srcOrd="1" destOrd="0" parTransId="{6A3C4F9B-F4CF-4FBD-8C83-929C76791B08}" sibTransId="{1E0787BD-F12F-4D64-93B8-C0CA7C39BD45}"/>
    <dgm:cxn modelId="{6FAE9DAB-0F0B-4297-AA4F-BC72238B9D27}" srcId="{48E48AD4-8824-4785-B13A-1E3E507D94CA}" destId="{7587522E-DDA1-494E-8F44-AF39C7D39115}" srcOrd="3" destOrd="0" parTransId="{22A6A70E-E434-424D-8B00-7C79EE16CF9C}" sibTransId="{7FC6035A-7378-45B2-9B13-911897D7A677}"/>
    <dgm:cxn modelId="{5BB30DDB-11E3-409B-8595-08580C1CF07B}" type="presOf" srcId="{A88EB154-F1C9-4240-BAA9-162FCC8C89ED}" destId="{10AB7D88-C1DA-4B34-9258-A543C17D59F4}" srcOrd="0" destOrd="2" presId="urn:microsoft.com/office/officeart/2005/8/layout/vList2"/>
    <dgm:cxn modelId="{0E0279BD-C287-4CB0-B267-66363F3B69D7}" srcId="{58267BA1-F979-47A8-A391-F5C352024B46}" destId="{8A103387-220A-49DF-8226-1E1696443C2B}" srcOrd="1" destOrd="0" parTransId="{564963AD-1EC4-4668-BFEB-985DFC5BAE3D}" sibTransId="{5907BE77-88AF-4B9F-8BB5-CA5191EFD2AD}"/>
    <dgm:cxn modelId="{2C1EDF5C-14F6-4AD0-BD3A-6A96E255C988}" srcId="{48E48AD4-8824-4785-B13A-1E3E507D94CA}" destId="{58267BA1-F979-47A8-A391-F5C352024B46}" srcOrd="2" destOrd="0" parTransId="{9A1D0222-2D83-4589-8075-512DECA7DD3D}" sibTransId="{CC5623C6-BD82-481D-B48B-2A3A3641E1D3}"/>
    <dgm:cxn modelId="{ABFD26C3-2FB5-462E-918E-A7F2F11AADE5}" type="presOf" srcId="{5E5AFD61-30C5-4983-84AD-2882CCB239D1}" destId="{10AB7D88-C1DA-4B34-9258-A543C17D59F4}" srcOrd="0" destOrd="1" presId="urn:microsoft.com/office/officeart/2005/8/layout/vList2"/>
    <dgm:cxn modelId="{E837E839-8C57-4751-AF16-7DD121CF5C33}" type="presOf" srcId="{8A103387-220A-49DF-8226-1E1696443C2B}" destId="{44A62248-1A29-428D-A330-B75D7CE1B1B5}" srcOrd="0" destOrd="1" presId="urn:microsoft.com/office/officeart/2005/8/layout/vList2"/>
    <dgm:cxn modelId="{ADD7345B-AC66-4DA7-AE44-8881377704EA}" srcId="{58267BA1-F979-47A8-A391-F5C352024B46}" destId="{1813B32E-D898-466E-8EA8-27AFE4031C4B}" srcOrd="0" destOrd="0" parTransId="{5090BA5A-A243-4C67-8EBF-74D2127BB330}" sibTransId="{F702A4AD-D9FB-4574-BC65-8EEB5C1F39E4}"/>
    <dgm:cxn modelId="{D2A5EE39-B364-4A82-A551-77F77C03D44B}" type="presOf" srcId="{48E48AD4-8824-4785-B13A-1E3E507D94CA}" destId="{89377E47-F81F-4CDA-8788-297C3EE2023D}" srcOrd="0" destOrd="0" presId="urn:microsoft.com/office/officeart/2005/8/layout/vList2"/>
    <dgm:cxn modelId="{D5CEB10B-8B9C-4BD0-A866-86CBCE011919}" type="presOf" srcId="{42C0423E-0AE9-4C11-A9A0-E5FFFCD32EFE}" destId="{CA8CF2A9-D73F-4077-9D8B-47F609E43F00}" srcOrd="0" destOrd="1" presId="urn:microsoft.com/office/officeart/2005/8/layout/vList2"/>
    <dgm:cxn modelId="{5A32B3D8-2A7A-4E50-B088-1019387E0943}" srcId="{47399A3A-B1CD-4E87-9575-BDB394570D5C}" destId="{08F2268F-6F74-47EA-A74B-E26355C054B4}" srcOrd="0" destOrd="0" parTransId="{D2582173-F163-408C-A984-2E1B05706BB6}" sibTransId="{46727E68-43A3-45EF-A1B3-6B3FCB8ACA39}"/>
    <dgm:cxn modelId="{4DA12AAA-B1AA-4561-94D0-736B59587827}" type="presOf" srcId="{47399A3A-B1CD-4E87-9575-BDB394570D5C}" destId="{A2684CCC-2425-4D84-BD95-538F22CA8D26}" srcOrd="0" destOrd="0" presId="urn:microsoft.com/office/officeart/2005/8/layout/vList2"/>
    <dgm:cxn modelId="{0E32C017-9561-44A5-A5D4-3377739E0DB1}" type="presOf" srcId="{08F2268F-6F74-47EA-A74B-E26355C054B4}" destId="{CA8CF2A9-D73F-4077-9D8B-47F609E43F00}" srcOrd="0" destOrd="0" presId="urn:microsoft.com/office/officeart/2005/8/layout/vList2"/>
    <dgm:cxn modelId="{0B0EA6DE-AC69-4D06-85C6-D5B554FE8563}" type="presOf" srcId="{85E2C5CF-F066-4798-BDC9-1F5C82F8886A}" destId="{A38F10B8-02B8-4D58-BDDE-726396F0979E}" srcOrd="0" destOrd="1" presId="urn:microsoft.com/office/officeart/2005/8/layout/vList2"/>
    <dgm:cxn modelId="{EA81754A-ABD8-453A-A514-92BE49834CA8}" srcId="{48E48AD4-8824-4785-B13A-1E3E507D94CA}" destId="{47399A3A-B1CD-4E87-9575-BDB394570D5C}" srcOrd="1" destOrd="0" parTransId="{AA6442CA-C9A2-41FD-B268-04E24436D0DE}" sibTransId="{E01E13C0-9AAF-4EF6-BCD0-AB00875831C8}"/>
    <dgm:cxn modelId="{E8E3C0CB-7708-4340-AAD7-E1BB8373DAC3}" type="presOf" srcId="{7587522E-DDA1-494E-8F44-AF39C7D39115}" destId="{C5DF8752-6C49-4E2B-9AE1-99E282EE240D}" srcOrd="0" destOrd="0" presId="urn:microsoft.com/office/officeart/2005/8/layout/vList2"/>
    <dgm:cxn modelId="{FA0CBDAB-4B57-41E3-90AB-53787E77E827}" srcId="{7587522E-DDA1-494E-8F44-AF39C7D39115}" destId="{85E2C5CF-F066-4798-BDC9-1F5C82F8886A}" srcOrd="1" destOrd="0" parTransId="{E8524E9F-C4E5-44A9-B9B1-05201F87945A}" sibTransId="{F37F35F5-5A0A-4057-873A-CF678E540B29}"/>
    <dgm:cxn modelId="{D574D211-FC74-48A6-B56D-A5C84B94C4C6}" type="presOf" srcId="{5A50C633-52E6-4834-A723-7827D59E33BA}" destId="{A38F10B8-02B8-4D58-BDDE-726396F0979E}" srcOrd="0" destOrd="0" presId="urn:microsoft.com/office/officeart/2005/8/layout/vList2"/>
    <dgm:cxn modelId="{5E281A78-BC43-4600-B52E-26EB4D402DE4}" type="presOf" srcId="{CF0F6B37-AF23-4C6A-8BFC-59A698A5219C}" destId="{653748FB-73FB-4770-BF8E-843AA19F85C6}" srcOrd="0" destOrd="0" presId="urn:microsoft.com/office/officeart/2005/8/layout/vList2"/>
    <dgm:cxn modelId="{655CA2F5-DB16-4175-AE1B-3B758A555425}" type="presOf" srcId="{CFD0ACBD-12FB-41C7-9222-EAC77D9C8EED}" destId="{CA8CF2A9-D73F-4077-9D8B-47F609E43F00}" srcOrd="0" destOrd="2" presId="urn:microsoft.com/office/officeart/2005/8/layout/vList2"/>
    <dgm:cxn modelId="{F8E9E1FD-0D94-4B55-81C4-D22DDF11441E}" type="presOf" srcId="{58267BA1-F979-47A8-A391-F5C352024B46}" destId="{A95B9541-80C6-444C-B576-2816DCE8862D}" srcOrd="0" destOrd="0" presId="urn:microsoft.com/office/officeart/2005/8/layout/vList2"/>
    <dgm:cxn modelId="{7DCEF264-E117-4270-9464-C9C271243013}" srcId="{7587522E-DDA1-494E-8F44-AF39C7D39115}" destId="{5A50C633-52E6-4834-A723-7827D59E33BA}" srcOrd="0" destOrd="0" parTransId="{6FADFF4B-1F0A-4CE7-9689-059BD08FCBCD}" sibTransId="{A7AE58AC-EF0E-44E1-884A-BA7304B5DB49}"/>
    <dgm:cxn modelId="{1D11F0FE-3326-45E0-B7BB-A167F2126EBB}" type="presParOf" srcId="{89377E47-F81F-4CDA-8788-297C3EE2023D}" destId="{653748FB-73FB-4770-BF8E-843AA19F85C6}" srcOrd="0" destOrd="0" presId="urn:microsoft.com/office/officeart/2005/8/layout/vList2"/>
    <dgm:cxn modelId="{ACC48627-437C-4FE8-801A-D1310AB38EDC}" type="presParOf" srcId="{89377E47-F81F-4CDA-8788-297C3EE2023D}" destId="{10AB7D88-C1DA-4B34-9258-A543C17D59F4}" srcOrd="1" destOrd="0" presId="urn:microsoft.com/office/officeart/2005/8/layout/vList2"/>
    <dgm:cxn modelId="{9675E490-82D9-4443-B1EE-D19CAD72608E}" type="presParOf" srcId="{89377E47-F81F-4CDA-8788-297C3EE2023D}" destId="{A2684CCC-2425-4D84-BD95-538F22CA8D26}" srcOrd="2" destOrd="0" presId="urn:microsoft.com/office/officeart/2005/8/layout/vList2"/>
    <dgm:cxn modelId="{90696047-AE24-478D-A1F9-F64E8AF46CCF}" type="presParOf" srcId="{89377E47-F81F-4CDA-8788-297C3EE2023D}" destId="{CA8CF2A9-D73F-4077-9D8B-47F609E43F00}" srcOrd="3" destOrd="0" presId="urn:microsoft.com/office/officeart/2005/8/layout/vList2"/>
    <dgm:cxn modelId="{5393D5B1-6DB7-47C9-99A6-2021DFB815BB}" type="presParOf" srcId="{89377E47-F81F-4CDA-8788-297C3EE2023D}" destId="{A95B9541-80C6-444C-B576-2816DCE8862D}" srcOrd="4" destOrd="0" presId="urn:microsoft.com/office/officeart/2005/8/layout/vList2"/>
    <dgm:cxn modelId="{0C845210-8FEE-4BC0-9087-FF7BFAE5AB64}" type="presParOf" srcId="{89377E47-F81F-4CDA-8788-297C3EE2023D}" destId="{44A62248-1A29-428D-A330-B75D7CE1B1B5}" srcOrd="5" destOrd="0" presId="urn:microsoft.com/office/officeart/2005/8/layout/vList2"/>
    <dgm:cxn modelId="{CF4E472A-2A5A-4193-AAF6-DB1ADDF510BF}" type="presParOf" srcId="{89377E47-F81F-4CDA-8788-297C3EE2023D}" destId="{C5DF8752-6C49-4E2B-9AE1-99E282EE240D}" srcOrd="6" destOrd="0" presId="urn:microsoft.com/office/officeart/2005/8/layout/vList2"/>
    <dgm:cxn modelId="{42986978-DD1A-489D-B11E-3CA0C1C74CEB}" type="presParOf" srcId="{89377E47-F81F-4CDA-8788-297C3EE2023D}" destId="{A38F10B8-02B8-4D58-BDDE-726396F097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30EC29-A60A-490C-BF7B-A9C6660AC2B2}" type="doc">
      <dgm:prSet loTypeId="urn:microsoft.com/office/officeart/2011/layout/ConvergingText#1" loCatId="process" qsTypeId="urn:microsoft.com/office/officeart/2005/8/quickstyle/simple1" qsCatId="simple" csTypeId="urn:microsoft.com/office/officeart/2005/8/colors/colorful4" csCatId="colorful" phldr="1"/>
      <dgm:spPr/>
    </dgm:pt>
    <dgm:pt modelId="{BC0A0B18-946D-4A33-AC37-66CA29AEFCF1}">
      <dgm:prSet phldrT="[Text]" custT="1"/>
      <dgm:spPr/>
      <dgm:t>
        <a:bodyPr/>
        <a:lstStyle/>
        <a:p>
          <a:pPr algn="l"/>
          <a:r>
            <a:rPr lang="en-US" sz="2000" b="1" dirty="0" smtClean="0">
              <a:solidFill>
                <a:schemeClr val="bg1"/>
              </a:solidFill>
              <a:latin typeface="Candara" panose="020E0502030303020204" pitchFamily="34" charset="0"/>
            </a:rPr>
            <a:t>Sales</a:t>
          </a:r>
          <a:endParaRPr lang="ar-AE" sz="2000" b="1" dirty="0" smtClean="0">
            <a:solidFill>
              <a:schemeClr val="bg1"/>
            </a:solidFill>
            <a:latin typeface="Candara" panose="020E0502030303020204" pitchFamily="34" charset="0"/>
          </a:endParaRPr>
        </a:p>
        <a:p>
          <a:pPr algn="l"/>
          <a:r>
            <a:rPr lang="en-US" sz="2000" b="1" dirty="0" smtClean="0">
              <a:solidFill>
                <a:schemeClr val="bg1"/>
              </a:solidFill>
              <a:latin typeface="Candara" panose="020E0502030303020204" pitchFamily="34" charset="0"/>
            </a:rPr>
            <a:t>Lease &amp; Licensing</a:t>
          </a:r>
        </a:p>
        <a:p>
          <a:pPr algn="l"/>
          <a:r>
            <a:rPr lang="en-US" sz="2000" b="1" dirty="0" smtClean="0">
              <a:solidFill>
                <a:schemeClr val="bg1"/>
              </a:solidFill>
              <a:latin typeface="Candara" panose="020E0502030303020204" pitchFamily="34" charset="0"/>
            </a:rPr>
            <a:t>Commercial Services</a:t>
          </a:r>
        </a:p>
        <a:p>
          <a:pPr algn="l"/>
          <a:r>
            <a:rPr lang="en-US" sz="2000" b="1" dirty="0" smtClean="0">
              <a:solidFill>
                <a:schemeClr val="bg1"/>
              </a:solidFill>
              <a:latin typeface="Candara" panose="020E0502030303020204" pitchFamily="34" charset="0"/>
            </a:rPr>
            <a:t>Security &amp; Compliance</a:t>
          </a:r>
        </a:p>
        <a:p>
          <a:pPr algn="l"/>
          <a:r>
            <a:rPr lang="en-US" sz="2000" b="1" dirty="0" smtClean="0">
              <a:solidFill>
                <a:schemeClr val="bg1"/>
              </a:solidFill>
              <a:latin typeface="Candara" panose="020E0502030303020204" pitchFamily="34" charset="0"/>
            </a:rPr>
            <a:t>IT Services</a:t>
          </a:r>
        </a:p>
        <a:p>
          <a:pPr algn="l"/>
          <a:r>
            <a:rPr lang="en-US" sz="2000" b="1" dirty="0" smtClean="0">
              <a:solidFill>
                <a:schemeClr val="bg1"/>
              </a:solidFill>
              <a:latin typeface="Candara" panose="020E0502030303020204" pitchFamily="34" charset="0"/>
            </a:rPr>
            <a:t>Facilities Management Services</a:t>
          </a:r>
        </a:p>
        <a:p>
          <a:pPr algn="l" rtl="1"/>
          <a:r>
            <a:rPr lang="en-US" sz="2000" b="1" dirty="0" smtClean="0">
              <a:solidFill>
                <a:schemeClr val="bg1"/>
              </a:solidFill>
              <a:latin typeface="Candara" panose="020E0502030303020204" pitchFamily="34" charset="0"/>
            </a:rPr>
            <a:t>Invoicing &amp; Payment</a:t>
          </a:r>
          <a:endParaRPr lang="en-US" sz="2000" b="1" dirty="0">
            <a:solidFill>
              <a:schemeClr val="bg1"/>
            </a:solidFill>
            <a:latin typeface="Candara" panose="020E0502030303020204" pitchFamily="34" charset="0"/>
          </a:endParaRPr>
        </a:p>
      </dgm:t>
    </dgm:pt>
    <dgm:pt modelId="{EEB593E4-C42E-48FA-B3A4-FDB75C83402D}" type="parTrans" cxnId="{25D8187C-7E8C-47C1-981B-B118D4C09629}">
      <dgm:prSet/>
      <dgm:spPr/>
      <dgm:t>
        <a:bodyPr/>
        <a:lstStyle/>
        <a:p>
          <a:endParaRPr lang="en-US"/>
        </a:p>
      </dgm:t>
    </dgm:pt>
    <dgm:pt modelId="{12B23024-08D1-4004-82EC-05B4E7A18C58}" type="sibTrans" cxnId="{25D8187C-7E8C-47C1-981B-B118D4C09629}">
      <dgm:prSet/>
      <dgm:spPr/>
      <dgm:t>
        <a:bodyPr/>
        <a:lstStyle/>
        <a:p>
          <a:endParaRPr lang="en-US"/>
        </a:p>
      </dgm:t>
    </dgm:pt>
    <dgm:pt modelId="{14900F8C-8F4A-4029-9432-DAEB4C8B38D9}" type="pres">
      <dgm:prSet presAssocID="{0830EC29-A60A-490C-BF7B-A9C6660AC2B2}" presName="Name0" presStyleCnt="0">
        <dgm:presLayoutVars>
          <dgm:chMax/>
          <dgm:chPref val="1"/>
          <dgm:dir/>
          <dgm:animOne val="branch"/>
          <dgm:animLvl val="lvl"/>
          <dgm:resizeHandles/>
        </dgm:presLayoutVars>
      </dgm:prSet>
      <dgm:spPr/>
    </dgm:pt>
    <dgm:pt modelId="{C9887337-9F49-4D97-8029-37E2A3F3A570}" type="pres">
      <dgm:prSet presAssocID="{BC0A0B18-946D-4A33-AC37-66CA29AEFCF1}" presName="composite" presStyleCnt="0"/>
      <dgm:spPr/>
    </dgm:pt>
    <dgm:pt modelId="{C0710DDE-D777-4EBE-89C4-3049939AF2DC}" type="pres">
      <dgm:prSet presAssocID="{BC0A0B18-946D-4A33-AC37-66CA29AEFCF1}" presName="ParentAccent1" presStyleLbl="alignNode1" presStyleIdx="0" presStyleCnt="11"/>
      <dgm:spPr/>
    </dgm:pt>
    <dgm:pt modelId="{8CED7845-44ED-4283-A89F-1D1C0090B33C}" type="pres">
      <dgm:prSet presAssocID="{BC0A0B18-946D-4A33-AC37-66CA29AEFCF1}" presName="ParentAccent2" presStyleLbl="alignNode1" presStyleIdx="1" presStyleCnt="11"/>
      <dgm:spPr/>
    </dgm:pt>
    <dgm:pt modelId="{F40CCC84-0872-4AB5-BAE8-660B8A8EF9E8}" type="pres">
      <dgm:prSet presAssocID="{BC0A0B18-946D-4A33-AC37-66CA29AEFCF1}" presName="ParentAccent3" presStyleLbl="alignNode1" presStyleIdx="2" presStyleCnt="11"/>
      <dgm:spPr/>
    </dgm:pt>
    <dgm:pt modelId="{04611FDD-B3A1-48F2-BBAB-1C2704A16ED4}" type="pres">
      <dgm:prSet presAssocID="{BC0A0B18-946D-4A33-AC37-66CA29AEFCF1}" presName="ParentAccent4" presStyleLbl="alignNode1" presStyleIdx="3" presStyleCnt="11"/>
      <dgm:spPr/>
    </dgm:pt>
    <dgm:pt modelId="{EC686152-54C1-47EB-899D-0C522D35B52D}" type="pres">
      <dgm:prSet presAssocID="{BC0A0B18-946D-4A33-AC37-66CA29AEFCF1}" presName="ParentAccent5" presStyleLbl="alignNode1" presStyleIdx="4" presStyleCnt="11"/>
      <dgm:spPr/>
    </dgm:pt>
    <dgm:pt modelId="{20BB78F3-5715-4A00-ADEA-640A47A6BD0F}" type="pres">
      <dgm:prSet presAssocID="{BC0A0B18-946D-4A33-AC37-66CA29AEFCF1}" presName="ParentAccent6" presStyleLbl="alignNode1" presStyleIdx="5" presStyleCnt="11"/>
      <dgm:spPr/>
    </dgm:pt>
    <dgm:pt modelId="{A99A92EA-4F5D-45C9-87F8-8F166A6AEF95}" type="pres">
      <dgm:prSet presAssocID="{BC0A0B18-946D-4A33-AC37-66CA29AEFCF1}" presName="ParentAccent7" presStyleLbl="alignNode1" presStyleIdx="6" presStyleCnt="11"/>
      <dgm:spPr/>
    </dgm:pt>
    <dgm:pt modelId="{9859E721-0ABB-4660-AD1D-A07B2A25ABCC}" type="pres">
      <dgm:prSet presAssocID="{BC0A0B18-946D-4A33-AC37-66CA29AEFCF1}" presName="ParentAccent8" presStyleLbl="alignNode1" presStyleIdx="7" presStyleCnt="11"/>
      <dgm:spPr/>
    </dgm:pt>
    <dgm:pt modelId="{0A9CE056-8C67-4212-A9F8-86E48C1B1D87}" type="pres">
      <dgm:prSet presAssocID="{BC0A0B18-946D-4A33-AC37-66CA29AEFCF1}" presName="ParentAccent9" presStyleLbl="alignNode1" presStyleIdx="8" presStyleCnt="11"/>
      <dgm:spPr/>
    </dgm:pt>
    <dgm:pt modelId="{2D117C87-30F8-4C73-B9FB-5F759269B968}" type="pres">
      <dgm:prSet presAssocID="{BC0A0B18-946D-4A33-AC37-66CA29AEFCF1}" presName="ParentAccent10" presStyleLbl="alignNode1" presStyleIdx="9" presStyleCnt="11"/>
      <dgm:spPr/>
    </dgm:pt>
    <dgm:pt modelId="{C528B606-8184-4880-8D68-913765D875DC}" type="pres">
      <dgm:prSet presAssocID="{BC0A0B18-946D-4A33-AC37-66CA29AEFCF1}" presName="Parent" presStyleLbl="alignNode1" presStyleIdx="10" presStyleCnt="11" custLinFactNeighborX="-103">
        <dgm:presLayoutVars>
          <dgm:chMax val="5"/>
          <dgm:chPref val="3"/>
          <dgm:bulletEnabled val="1"/>
        </dgm:presLayoutVars>
      </dgm:prSet>
      <dgm:spPr/>
      <dgm:t>
        <a:bodyPr/>
        <a:lstStyle/>
        <a:p>
          <a:endParaRPr lang="en-US"/>
        </a:p>
      </dgm:t>
    </dgm:pt>
  </dgm:ptLst>
  <dgm:cxnLst>
    <dgm:cxn modelId="{BCB4BB31-8A5D-4CA5-951A-E7000652B711}" type="presOf" srcId="{0830EC29-A60A-490C-BF7B-A9C6660AC2B2}" destId="{14900F8C-8F4A-4029-9432-DAEB4C8B38D9}" srcOrd="0" destOrd="0" presId="urn:microsoft.com/office/officeart/2011/layout/ConvergingText#1"/>
    <dgm:cxn modelId="{25D8187C-7E8C-47C1-981B-B118D4C09629}" srcId="{0830EC29-A60A-490C-BF7B-A9C6660AC2B2}" destId="{BC0A0B18-946D-4A33-AC37-66CA29AEFCF1}" srcOrd="0" destOrd="0" parTransId="{EEB593E4-C42E-48FA-B3A4-FDB75C83402D}" sibTransId="{12B23024-08D1-4004-82EC-05B4E7A18C58}"/>
    <dgm:cxn modelId="{36FB30F8-0E7C-4C0B-8DA0-94217DFD5953}" type="presOf" srcId="{BC0A0B18-946D-4A33-AC37-66CA29AEFCF1}" destId="{C528B606-8184-4880-8D68-913765D875DC}" srcOrd="0" destOrd="0" presId="urn:microsoft.com/office/officeart/2011/layout/ConvergingText#1"/>
    <dgm:cxn modelId="{10DABFD0-6085-417C-BA53-51D750B3C9EC}" type="presParOf" srcId="{14900F8C-8F4A-4029-9432-DAEB4C8B38D9}" destId="{C9887337-9F49-4D97-8029-37E2A3F3A570}" srcOrd="0" destOrd="0" presId="urn:microsoft.com/office/officeart/2011/layout/ConvergingText#1"/>
    <dgm:cxn modelId="{A2837388-5CD8-46FA-A3A3-064A9297EDC3}" type="presParOf" srcId="{C9887337-9F49-4D97-8029-37E2A3F3A570}" destId="{C0710DDE-D777-4EBE-89C4-3049939AF2DC}" srcOrd="0" destOrd="0" presId="urn:microsoft.com/office/officeart/2011/layout/ConvergingText#1"/>
    <dgm:cxn modelId="{6E60CA10-D311-415F-B008-5BDD8A186E2F}" type="presParOf" srcId="{C9887337-9F49-4D97-8029-37E2A3F3A570}" destId="{8CED7845-44ED-4283-A89F-1D1C0090B33C}" srcOrd="1" destOrd="0" presId="urn:microsoft.com/office/officeart/2011/layout/ConvergingText#1"/>
    <dgm:cxn modelId="{7EFE86F8-A371-4350-8BFB-44E3977D7B91}" type="presParOf" srcId="{C9887337-9F49-4D97-8029-37E2A3F3A570}" destId="{F40CCC84-0872-4AB5-BAE8-660B8A8EF9E8}" srcOrd="2" destOrd="0" presId="urn:microsoft.com/office/officeart/2011/layout/ConvergingText#1"/>
    <dgm:cxn modelId="{5A7240FA-15EA-418F-86E7-6123CF2CFED9}" type="presParOf" srcId="{C9887337-9F49-4D97-8029-37E2A3F3A570}" destId="{04611FDD-B3A1-48F2-BBAB-1C2704A16ED4}" srcOrd="3" destOrd="0" presId="urn:microsoft.com/office/officeart/2011/layout/ConvergingText#1"/>
    <dgm:cxn modelId="{84DF7264-D589-4942-B9D2-F3E7B4219049}" type="presParOf" srcId="{C9887337-9F49-4D97-8029-37E2A3F3A570}" destId="{EC686152-54C1-47EB-899D-0C522D35B52D}" srcOrd="4" destOrd="0" presId="urn:microsoft.com/office/officeart/2011/layout/ConvergingText#1"/>
    <dgm:cxn modelId="{A478D19F-88B2-434F-BB34-3634DB641EAF}" type="presParOf" srcId="{C9887337-9F49-4D97-8029-37E2A3F3A570}" destId="{20BB78F3-5715-4A00-ADEA-640A47A6BD0F}" srcOrd="5" destOrd="0" presId="urn:microsoft.com/office/officeart/2011/layout/ConvergingText#1"/>
    <dgm:cxn modelId="{FB5FBC83-BE66-4FE3-A059-757EA153C2A4}" type="presParOf" srcId="{C9887337-9F49-4D97-8029-37E2A3F3A570}" destId="{A99A92EA-4F5D-45C9-87F8-8F166A6AEF95}" srcOrd="6" destOrd="0" presId="urn:microsoft.com/office/officeart/2011/layout/ConvergingText#1"/>
    <dgm:cxn modelId="{E1EEABA1-E016-4185-B9EA-C15DD2049FD2}" type="presParOf" srcId="{C9887337-9F49-4D97-8029-37E2A3F3A570}" destId="{9859E721-0ABB-4660-AD1D-A07B2A25ABCC}" srcOrd="7" destOrd="0" presId="urn:microsoft.com/office/officeart/2011/layout/ConvergingText#1"/>
    <dgm:cxn modelId="{78992B5C-E193-45B8-9A87-9FEC325A7631}" type="presParOf" srcId="{C9887337-9F49-4D97-8029-37E2A3F3A570}" destId="{0A9CE056-8C67-4212-A9F8-86E48C1B1D87}" srcOrd="8" destOrd="0" presId="urn:microsoft.com/office/officeart/2011/layout/ConvergingText#1"/>
    <dgm:cxn modelId="{4816347E-E26B-40ED-97CF-CF643F36807B}" type="presParOf" srcId="{C9887337-9F49-4D97-8029-37E2A3F3A570}" destId="{2D117C87-30F8-4C73-B9FB-5F759269B968}" srcOrd="9" destOrd="0" presId="urn:microsoft.com/office/officeart/2011/layout/ConvergingText#1"/>
    <dgm:cxn modelId="{2CFF1AA8-F410-4F67-A423-4FD233097753}" type="presParOf" srcId="{C9887337-9F49-4D97-8029-37E2A3F3A570}" destId="{C528B606-8184-4880-8D68-913765D875DC}" srcOrd="10" destOrd="0" presId="urn:microsoft.com/office/officeart/2011/layout/ConvergingTex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38749B-E658-4A42-B5AB-82EB75B0D4A1}" type="doc">
      <dgm:prSet loTypeId="urn:microsoft.com/office/officeart/2005/8/layout/process1" loCatId="" qsTypeId="urn:microsoft.com/office/officeart/2005/8/quickstyle/simple4" qsCatId="simple" csTypeId="urn:microsoft.com/office/officeart/2005/8/colors/accent0_2" csCatId="mainScheme" phldr="1"/>
      <dgm:spPr/>
    </dgm:pt>
    <dgm:pt modelId="{4655C74B-6FF3-3E40-B0BE-F5DBBE3B3837}">
      <dgm:prSet phldrT="[Text]"/>
      <dgm:spPr/>
      <dgm:t>
        <a:bodyPr/>
        <a:lstStyle/>
        <a:p>
          <a:r>
            <a:rPr lang="en-US" dirty="0" smtClean="0"/>
            <a:t>Direct Emissions</a:t>
          </a:r>
          <a:endParaRPr lang="en-US" dirty="0"/>
        </a:p>
      </dgm:t>
    </dgm:pt>
    <dgm:pt modelId="{843B335F-A02C-D145-B49D-35C4166318EB}" type="parTrans" cxnId="{5C1020A7-2760-774A-986C-B721579B3BEA}">
      <dgm:prSet/>
      <dgm:spPr/>
      <dgm:t>
        <a:bodyPr/>
        <a:lstStyle/>
        <a:p>
          <a:endParaRPr lang="en-US"/>
        </a:p>
      </dgm:t>
    </dgm:pt>
    <dgm:pt modelId="{C46EBDCB-98B2-314B-9847-E2A8334982FA}" type="sibTrans" cxnId="{5C1020A7-2760-774A-986C-B721579B3BEA}">
      <dgm:prSet/>
      <dgm:spPr/>
      <dgm:t>
        <a:bodyPr/>
        <a:lstStyle/>
        <a:p>
          <a:endParaRPr lang="en-US"/>
        </a:p>
      </dgm:t>
    </dgm:pt>
    <dgm:pt modelId="{AC286097-77EC-2E47-ADD2-6D5574E4557D}">
      <dgm:prSet phldrT="[Text]"/>
      <dgm:spPr/>
      <dgm:t>
        <a:bodyPr/>
        <a:lstStyle/>
        <a:p>
          <a:r>
            <a:rPr lang="en-US" dirty="0" smtClean="0"/>
            <a:t>Indirect Emissions</a:t>
          </a:r>
          <a:endParaRPr lang="en-US" dirty="0"/>
        </a:p>
      </dgm:t>
    </dgm:pt>
    <dgm:pt modelId="{5C943350-58F4-9747-9F79-E8425CD67253}" type="parTrans" cxnId="{7BDEAD15-B6A6-0646-A234-0BE5551A1806}">
      <dgm:prSet/>
      <dgm:spPr/>
      <dgm:t>
        <a:bodyPr/>
        <a:lstStyle/>
        <a:p>
          <a:endParaRPr lang="en-US"/>
        </a:p>
      </dgm:t>
    </dgm:pt>
    <dgm:pt modelId="{B7A569BE-56F4-674B-9A11-304404F4DEBA}" type="sibTrans" cxnId="{7BDEAD15-B6A6-0646-A234-0BE5551A1806}">
      <dgm:prSet/>
      <dgm:spPr/>
      <dgm:t>
        <a:bodyPr/>
        <a:lstStyle/>
        <a:p>
          <a:endParaRPr lang="en-US"/>
        </a:p>
      </dgm:t>
    </dgm:pt>
    <dgm:pt modelId="{A4917F69-E62F-8A43-A002-F2FD1CC7F3F7}">
      <dgm:prSet phldrT="[Text]"/>
      <dgm:spPr/>
      <dgm:t>
        <a:bodyPr/>
        <a:lstStyle/>
        <a:p>
          <a:r>
            <a:rPr lang="en-US" dirty="0" smtClean="0"/>
            <a:t>Leakages</a:t>
          </a:r>
          <a:endParaRPr lang="en-US" dirty="0"/>
        </a:p>
      </dgm:t>
    </dgm:pt>
    <dgm:pt modelId="{8E86352D-41E0-5449-B9B0-DF8404D17B51}" type="parTrans" cxnId="{BEEC5CD4-ED10-7245-9673-7B0633CFB16E}">
      <dgm:prSet/>
      <dgm:spPr/>
      <dgm:t>
        <a:bodyPr/>
        <a:lstStyle/>
        <a:p>
          <a:endParaRPr lang="en-US"/>
        </a:p>
      </dgm:t>
    </dgm:pt>
    <dgm:pt modelId="{5E157D88-3A5A-0F43-833F-9418486792ED}" type="sibTrans" cxnId="{BEEC5CD4-ED10-7245-9673-7B0633CFB16E}">
      <dgm:prSet/>
      <dgm:spPr/>
      <dgm:t>
        <a:bodyPr/>
        <a:lstStyle/>
        <a:p>
          <a:endParaRPr lang="en-US"/>
        </a:p>
      </dgm:t>
    </dgm:pt>
    <dgm:pt modelId="{08C060C2-AE7D-4844-87AC-7503E45B995A}">
      <dgm:prSet phldrT="[Text]"/>
      <dgm:spPr/>
      <dgm:t>
        <a:bodyPr/>
        <a:lstStyle/>
        <a:p>
          <a:r>
            <a:rPr lang="en-US" dirty="0" smtClean="0"/>
            <a:t>Fuel from vehicles</a:t>
          </a:r>
          <a:endParaRPr lang="en-US" dirty="0"/>
        </a:p>
      </dgm:t>
    </dgm:pt>
    <dgm:pt modelId="{8A1C93C0-1A13-DE4E-A218-3DA9669670A1}" type="parTrans" cxnId="{263E3065-EE17-B240-87FC-A61535B3B9B1}">
      <dgm:prSet/>
      <dgm:spPr/>
      <dgm:t>
        <a:bodyPr/>
        <a:lstStyle/>
        <a:p>
          <a:endParaRPr lang="en-US"/>
        </a:p>
      </dgm:t>
    </dgm:pt>
    <dgm:pt modelId="{3C142993-926C-164F-9401-13E43B4AA19C}" type="sibTrans" cxnId="{263E3065-EE17-B240-87FC-A61535B3B9B1}">
      <dgm:prSet/>
      <dgm:spPr/>
      <dgm:t>
        <a:bodyPr/>
        <a:lstStyle/>
        <a:p>
          <a:endParaRPr lang="en-US"/>
        </a:p>
      </dgm:t>
    </dgm:pt>
    <dgm:pt modelId="{C68E3B81-9672-E044-B80F-607C32DAF483}">
      <dgm:prSet phldrT="[Text]"/>
      <dgm:spPr/>
      <dgm:t>
        <a:bodyPr/>
        <a:lstStyle/>
        <a:p>
          <a:r>
            <a:rPr lang="en-US" dirty="0" smtClean="0"/>
            <a:t>Fuel from generators</a:t>
          </a:r>
          <a:endParaRPr lang="en-US" dirty="0"/>
        </a:p>
      </dgm:t>
    </dgm:pt>
    <dgm:pt modelId="{3B5BEBB5-E5B5-FC41-8526-B6838157C13B}" type="parTrans" cxnId="{740757F9-96E4-2B43-BA13-F173B7CD0B0E}">
      <dgm:prSet/>
      <dgm:spPr/>
      <dgm:t>
        <a:bodyPr/>
        <a:lstStyle/>
        <a:p>
          <a:endParaRPr lang="en-US"/>
        </a:p>
      </dgm:t>
    </dgm:pt>
    <dgm:pt modelId="{5A30BA8A-A623-BD45-BA87-B6895E702CB6}" type="sibTrans" cxnId="{740757F9-96E4-2B43-BA13-F173B7CD0B0E}">
      <dgm:prSet/>
      <dgm:spPr/>
      <dgm:t>
        <a:bodyPr/>
        <a:lstStyle/>
        <a:p>
          <a:endParaRPr lang="en-US"/>
        </a:p>
      </dgm:t>
    </dgm:pt>
    <dgm:pt modelId="{5901011A-583A-314C-BF05-89305A6E273E}">
      <dgm:prSet phldrT="[Text]"/>
      <dgm:spPr/>
      <dgm:t>
        <a:bodyPr/>
        <a:lstStyle/>
        <a:p>
          <a:r>
            <a:rPr lang="en-US" dirty="0" smtClean="0"/>
            <a:t>Purchased power, cooling, water</a:t>
          </a:r>
          <a:endParaRPr lang="en-US" dirty="0"/>
        </a:p>
      </dgm:t>
    </dgm:pt>
    <dgm:pt modelId="{4ED47556-0A25-A043-83E3-A649E77662A6}" type="parTrans" cxnId="{695D9395-1BF6-6A45-925E-D1DF666E4B58}">
      <dgm:prSet/>
      <dgm:spPr/>
      <dgm:t>
        <a:bodyPr/>
        <a:lstStyle/>
        <a:p>
          <a:endParaRPr lang="en-US"/>
        </a:p>
      </dgm:t>
    </dgm:pt>
    <dgm:pt modelId="{DC816FBF-E08C-3D41-AE4B-F0A2E388007C}" type="sibTrans" cxnId="{695D9395-1BF6-6A45-925E-D1DF666E4B58}">
      <dgm:prSet/>
      <dgm:spPr/>
      <dgm:t>
        <a:bodyPr/>
        <a:lstStyle/>
        <a:p>
          <a:endParaRPr lang="en-US"/>
        </a:p>
      </dgm:t>
    </dgm:pt>
    <dgm:pt modelId="{F70E29C0-99C1-A947-BB0C-36B5602C3BB5}">
      <dgm:prSet phldrT="[Text]"/>
      <dgm:spPr/>
      <dgm:t>
        <a:bodyPr/>
        <a:lstStyle/>
        <a:p>
          <a:r>
            <a:rPr lang="en-US" dirty="0" smtClean="0"/>
            <a:t>Travel (air and land)</a:t>
          </a:r>
          <a:endParaRPr lang="en-US" dirty="0"/>
        </a:p>
      </dgm:t>
    </dgm:pt>
    <dgm:pt modelId="{919F8963-4C3B-3F43-8678-A2E785174850}" type="parTrans" cxnId="{2C30B54F-7E9C-D346-9C33-FBCCFF96B815}">
      <dgm:prSet/>
      <dgm:spPr/>
      <dgm:t>
        <a:bodyPr/>
        <a:lstStyle/>
        <a:p>
          <a:endParaRPr lang="en-US"/>
        </a:p>
      </dgm:t>
    </dgm:pt>
    <dgm:pt modelId="{759DCFDF-9BCB-5549-93ED-F67DCCE74A93}" type="sibTrans" cxnId="{2C30B54F-7E9C-D346-9C33-FBCCFF96B815}">
      <dgm:prSet/>
      <dgm:spPr/>
      <dgm:t>
        <a:bodyPr/>
        <a:lstStyle/>
        <a:p>
          <a:endParaRPr lang="en-US"/>
        </a:p>
      </dgm:t>
    </dgm:pt>
    <dgm:pt modelId="{21F4A367-9867-6341-9CBC-F25ED9125FC3}">
      <dgm:prSet phldrT="[Text]"/>
      <dgm:spPr/>
      <dgm:t>
        <a:bodyPr/>
        <a:lstStyle/>
        <a:p>
          <a:r>
            <a:rPr lang="en-US" dirty="0" smtClean="0"/>
            <a:t>Waste</a:t>
          </a:r>
          <a:endParaRPr lang="en-US" dirty="0"/>
        </a:p>
      </dgm:t>
    </dgm:pt>
    <dgm:pt modelId="{E00B958C-5654-554C-9AD5-39525BB31908}" type="parTrans" cxnId="{29C37370-5829-354F-ABDE-4205CD72A5F7}">
      <dgm:prSet/>
      <dgm:spPr/>
      <dgm:t>
        <a:bodyPr/>
        <a:lstStyle/>
        <a:p>
          <a:endParaRPr lang="en-US"/>
        </a:p>
      </dgm:t>
    </dgm:pt>
    <dgm:pt modelId="{962FAEB3-0CE3-414F-9640-BDD9E9F32F97}" type="sibTrans" cxnId="{29C37370-5829-354F-ABDE-4205CD72A5F7}">
      <dgm:prSet/>
      <dgm:spPr/>
      <dgm:t>
        <a:bodyPr/>
        <a:lstStyle/>
        <a:p>
          <a:endParaRPr lang="en-US"/>
        </a:p>
      </dgm:t>
    </dgm:pt>
    <dgm:pt modelId="{F5FF5E70-BD03-224F-8076-8966436E89BE}">
      <dgm:prSet phldrT="[Text]"/>
      <dgm:spPr/>
      <dgm:t>
        <a:bodyPr/>
        <a:lstStyle/>
        <a:p>
          <a:r>
            <a:rPr lang="en-US" dirty="0" smtClean="0"/>
            <a:t>Contracted Services (</a:t>
          </a:r>
          <a:r>
            <a:rPr lang="en-US" dirty="0" err="1" smtClean="0"/>
            <a:t>ie</a:t>
          </a:r>
          <a:r>
            <a:rPr lang="en-US" dirty="0" smtClean="0"/>
            <a:t>. transport)</a:t>
          </a:r>
          <a:endParaRPr lang="en-US" dirty="0"/>
        </a:p>
      </dgm:t>
    </dgm:pt>
    <dgm:pt modelId="{C2A467C1-3E32-9948-9449-93E18217607F}" type="parTrans" cxnId="{5C1C4F8D-2FE9-CD46-9C76-B95F26BB4BB3}">
      <dgm:prSet/>
      <dgm:spPr/>
      <dgm:t>
        <a:bodyPr/>
        <a:lstStyle/>
        <a:p>
          <a:endParaRPr lang="en-US"/>
        </a:p>
      </dgm:t>
    </dgm:pt>
    <dgm:pt modelId="{1CCED032-282F-C447-94EA-7F2EEC1C0899}" type="sibTrans" cxnId="{5C1C4F8D-2FE9-CD46-9C76-B95F26BB4BB3}">
      <dgm:prSet/>
      <dgm:spPr/>
      <dgm:t>
        <a:bodyPr/>
        <a:lstStyle/>
        <a:p>
          <a:endParaRPr lang="en-US"/>
        </a:p>
      </dgm:t>
    </dgm:pt>
    <dgm:pt modelId="{4873FB1E-6CDB-DA42-8563-AC68352B3A14}">
      <dgm:prSet phldrT="[Text]"/>
      <dgm:spPr/>
      <dgm:t>
        <a:bodyPr/>
        <a:lstStyle/>
        <a:p>
          <a:r>
            <a:rPr lang="en-US" dirty="0" smtClean="0"/>
            <a:t>Fuel from furnaces or heating</a:t>
          </a:r>
          <a:endParaRPr lang="en-US" dirty="0"/>
        </a:p>
      </dgm:t>
    </dgm:pt>
    <dgm:pt modelId="{B031E68D-FF4D-734E-A03D-395E02EB477F}" type="parTrans" cxnId="{07934A25-C8EB-4F47-8FD7-11D23315B4B8}">
      <dgm:prSet/>
      <dgm:spPr/>
      <dgm:t>
        <a:bodyPr/>
        <a:lstStyle/>
        <a:p>
          <a:endParaRPr lang="en-US"/>
        </a:p>
      </dgm:t>
    </dgm:pt>
    <dgm:pt modelId="{081B4F33-42A9-C64B-91A8-51101E723698}" type="sibTrans" cxnId="{07934A25-C8EB-4F47-8FD7-11D23315B4B8}">
      <dgm:prSet/>
      <dgm:spPr/>
      <dgm:t>
        <a:bodyPr/>
        <a:lstStyle/>
        <a:p>
          <a:endParaRPr lang="en-US"/>
        </a:p>
      </dgm:t>
    </dgm:pt>
    <dgm:pt modelId="{53BBF6A5-50B3-3945-AC4D-00F17CF64A3A}" type="pres">
      <dgm:prSet presAssocID="{8E38749B-E658-4A42-B5AB-82EB75B0D4A1}" presName="Name0" presStyleCnt="0">
        <dgm:presLayoutVars>
          <dgm:dir/>
          <dgm:resizeHandles val="exact"/>
        </dgm:presLayoutVars>
      </dgm:prSet>
      <dgm:spPr/>
    </dgm:pt>
    <dgm:pt modelId="{4C15DC3E-B1C4-A143-B20D-EB8A9FBFA7C2}" type="pres">
      <dgm:prSet presAssocID="{4655C74B-6FF3-3E40-B0BE-F5DBBE3B3837}" presName="node" presStyleLbl="node1" presStyleIdx="0" presStyleCnt="3">
        <dgm:presLayoutVars>
          <dgm:bulletEnabled val="1"/>
        </dgm:presLayoutVars>
      </dgm:prSet>
      <dgm:spPr/>
      <dgm:t>
        <a:bodyPr/>
        <a:lstStyle/>
        <a:p>
          <a:endParaRPr lang="en-US"/>
        </a:p>
      </dgm:t>
    </dgm:pt>
    <dgm:pt modelId="{F57F7C64-C24C-1946-8AF4-97F158F6B95D}" type="pres">
      <dgm:prSet presAssocID="{C46EBDCB-98B2-314B-9847-E2A8334982FA}" presName="sibTrans" presStyleLbl="sibTrans2D1" presStyleIdx="0" presStyleCnt="2"/>
      <dgm:spPr/>
      <dgm:t>
        <a:bodyPr/>
        <a:lstStyle/>
        <a:p>
          <a:endParaRPr lang="en-US"/>
        </a:p>
      </dgm:t>
    </dgm:pt>
    <dgm:pt modelId="{2DAF05E6-71C2-5540-802B-AB7FB2BC1B34}" type="pres">
      <dgm:prSet presAssocID="{C46EBDCB-98B2-314B-9847-E2A8334982FA}" presName="connectorText" presStyleLbl="sibTrans2D1" presStyleIdx="0" presStyleCnt="2"/>
      <dgm:spPr/>
      <dgm:t>
        <a:bodyPr/>
        <a:lstStyle/>
        <a:p>
          <a:endParaRPr lang="en-US"/>
        </a:p>
      </dgm:t>
    </dgm:pt>
    <dgm:pt modelId="{A013D33F-026E-CF4D-A1CD-32FB32139155}" type="pres">
      <dgm:prSet presAssocID="{AC286097-77EC-2E47-ADD2-6D5574E4557D}" presName="node" presStyleLbl="node1" presStyleIdx="1" presStyleCnt="3">
        <dgm:presLayoutVars>
          <dgm:bulletEnabled val="1"/>
        </dgm:presLayoutVars>
      </dgm:prSet>
      <dgm:spPr/>
      <dgm:t>
        <a:bodyPr/>
        <a:lstStyle/>
        <a:p>
          <a:endParaRPr lang="en-US"/>
        </a:p>
      </dgm:t>
    </dgm:pt>
    <dgm:pt modelId="{4BFC1538-A32C-2544-97A3-4F1D694952B2}" type="pres">
      <dgm:prSet presAssocID="{B7A569BE-56F4-674B-9A11-304404F4DEBA}" presName="sibTrans" presStyleLbl="sibTrans2D1" presStyleIdx="1" presStyleCnt="2"/>
      <dgm:spPr/>
      <dgm:t>
        <a:bodyPr/>
        <a:lstStyle/>
        <a:p>
          <a:endParaRPr lang="en-US"/>
        </a:p>
      </dgm:t>
    </dgm:pt>
    <dgm:pt modelId="{E4F9C928-4E91-4045-A769-C2EBA60DA83D}" type="pres">
      <dgm:prSet presAssocID="{B7A569BE-56F4-674B-9A11-304404F4DEBA}" presName="connectorText" presStyleLbl="sibTrans2D1" presStyleIdx="1" presStyleCnt="2"/>
      <dgm:spPr/>
      <dgm:t>
        <a:bodyPr/>
        <a:lstStyle/>
        <a:p>
          <a:endParaRPr lang="en-US"/>
        </a:p>
      </dgm:t>
    </dgm:pt>
    <dgm:pt modelId="{214D28D4-4D91-9C41-BA9F-0ECF73CBD7F8}" type="pres">
      <dgm:prSet presAssocID="{A4917F69-E62F-8A43-A002-F2FD1CC7F3F7}" presName="node" presStyleLbl="node1" presStyleIdx="2" presStyleCnt="3">
        <dgm:presLayoutVars>
          <dgm:bulletEnabled val="1"/>
        </dgm:presLayoutVars>
      </dgm:prSet>
      <dgm:spPr/>
      <dgm:t>
        <a:bodyPr/>
        <a:lstStyle/>
        <a:p>
          <a:endParaRPr lang="en-US"/>
        </a:p>
      </dgm:t>
    </dgm:pt>
  </dgm:ptLst>
  <dgm:cxnLst>
    <dgm:cxn modelId="{E7D28114-FA3F-4BEB-B130-591E04E7CA92}" type="presOf" srcId="{5901011A-583A-314C-BF05-89305A6E273E}" destId="{A013D33F-026E-CF4D-A1CD-32FB32139155}" srcOrd="0" destOrd="1" presId="urn:microsoft.com/office/officeart/2005/8/layout/process1"/>
    <dgm:cxn modelId="{A4B61A4F-DD1C-4A41-91D7-975AF589C5E5}" type="presOf" srcId="{21F4A367-9867-6341-9CBC-F25ED9125FC3}" destId="{214D28D4-4D91-9C41-BA9F-0ECF73CBD7F8}" srcOrd="0" destOrd="2" presId="urn:microsoft.com/office/officeart/2005/8/layout/process1"/>
    <dgm:cxn modelId="{4AC1192C-B207-4ACD-A360-0BCBBA45D191}" type="presOf" srcId="{C68E3B81-9672-E044-B80F-607C32DAF483}" destId="{4C15DC3E-B1C4-A143-B20D-EB8A9FBFA7C2}" srcOrd="0" destOrd="2" presId="urn:microsoft.com/office/officeart/2005/8/layout/process1"/>
    <dgm:cxn modelId="{5C1C4F8D-2FE9-CD46-9C76-B95F26BB4BB3}" srcId="{A4917F69-E62F-8A43-A002-F2FD1CC7F3F7}" destId="{F5FF5E70-BD03-224F-8076-8966436E89BE}" srcOrd="2" destOrd="0" parTransId="{C2A467C1-3E32-9948-9449-93E18217607F}" sibTransId="{1CCED032-282F-C447-94EA-7F2EEC1C0899}"/>
    <dgm:cxn modelId="{40CFB181-ACE6-4D01-94DD-C9377CC04938}" type="presOf" srcId="{A4917F69-E62F-8A43-A002-F2FD1CC7F3F7}" destId="{214D28D4-4D91-9C41-BA9F-0ECF73CBD7F8}" srcOrd="0" destOrd="0" presId="urn:microsoft.com/office/officeart/2005/8/layout/process1"/>
    <dgm:cxn modelId="{87F12F01-5FF6-4A8C-AFD7-0BED476EE919}" type="presOf" srcId="{08C060C2-AE7D-4844-87AC-7503E45B995A}" destId="{4C15DC3E-B1C4-A143-B20D-EB8A9FBFA7C2}" srcOrd="0" destOrd="1" presId="urn:microsoft.com/office/officeart/2005/8/layout/process1"/>
    <dgm:cxn modelId="{E51040B8-AE74-471C-A41B-9B7D317F3E0B}" type="presOf" srcId="{C46EBDCB-98B2-314B-9847-E2A8334982FA}" destId="{2DAF05E6-71C2-5540-802B-AB7FB2BC1B34}" srcOrd="1" destOrd="0" presId="urn:microsoft.com/office/officeart/2005/8/layout/process1"/>
    <dgm:cxn modelId="{7BDEAD15-B6A6-0646-A234-0BE5551A1806}" srcId="{8E38749B-E658-4A42-B5AB-82EB75B0D4A1}" destId="{AC286097-77EC-2E47-ADD2-6D5574E4557D}" srcOrd="1" destOrd="0" parTransId="{5C943350-58F4-9747-9F79-E8425CD67253}" sibTransId="{B7A569BE-56F4-674B-9A11-304404F4DEBA}"/>
    <dgm:cxn modelId="{FA3BA0CB-97FC-4BA8-A17F-3507D8A31715}" type="presOf" srcId="{C46EBDCB-98B2-314B-9847-E2A8334982FA}" destId="{F57F7C64-C24C-1946-8AF4-97F158F6B95D}" srcOrd="0" destOrd="0" presId="urn:microsoft.com/office/officeart/2005/8/layout/process1"/>
    <dgm:cxn modelId="{BEEC5CD4-ED10-7245-9673-7B0633CFB16E}" srcId="{8E38749B-E658-4A42-B5AB-82EB75B0D4A1}" destId="{A4917F69-E62F-8A43-A002-F2FD1CC7F3F7}" srcOrd="2" destOrd="0" parTransId="{8E86352D-41E0-5449-B9B0-DF8404D17B51}" sibTransId="{5E157D88-3A5A-0F43-833F-9418486792ED}"/>
    <dgm:cxn modelId="{0BD77AB2-9F7B-437C-9017-37F65E25282D}" type="presOf" srcId="{B7A569BE-56F4-674B-9A11-304404F4DEBA}" destId="{E4F9C928-4E91-4045-A769-C2EBA60DA83D}" srcOrd="1" destOrd="0" presId="urn:microsoft.com/office/officeart/2005/8/layout/process1"/>
    <dgm:cxn modelId="{9F6B2F8E-F660-4C3F-9375-8E4353D08813}" type="presOf" srcId="{8E38749B-E658-4A42-B5AB-82EB75B0D4A1}" destId="{53BBF6A5-50B3-3945-AC4D-00F17CF64A3A}" srcOrd="0" destOrd="0" presId="urn:microsoft.com/office/officeart/2005/8/layout/process1"/>
    <dgm:cxn modelId="{7780A53E-B61F-4E78-AEEC-531C3F4A7EB8}" type="presOf" srcId="{B7A569BE-56F4-674B-9A11-304404F4DEBA}" destId="{4BFC1538-A32C-2544-97A3-4F1D694952B2}" srcOrd="0" destOrd="0" presId="urn:microsoft.com/office/officeart/2005/8/layout/process1"/>
    <dgm:cxn modelId="{2C30B54F-7E9C-D346-9C33-FBCCFF96B815}" srcId="{A4917F69-E62F-8A43-A002-F2FD1CC7F3F7}" destId="{F70E29C0-99C1-A947-BB0C-36B5602C3BB5}" srcOrd="0" destOrd="0" parTransId="{919F8963-4C3B-3F43-8678-A2E785174850}" sibTransId="{759DCFDF-9BCB-5549-93ED-F67DCCE74A93}"/>
    <dgm:cxn modelId="{89A4D8D8-9AE9-45A4-AEE1-46C9309AD153}" type="presOf" srcId="{4655C74B-6FF3-3E40-B0BE-F5DBBE3B3837}" destId="{4C15DC3E-B1C4-A143-B20D-EB8A9FBFA7C2}" srcOrd="0" destOrd="0" presId="urn:microsoft.com/office/officeart/2005/8/layout/process1"/>
    <dgm:cxn modelId="{695D9395-1BF6-6A45-925E-D1DF666E4B58}" srcId="{AC286097-77EC-2E47-ADD2-6D5574E4557D}" destId="{5901011A-583A-314C-BF05-89305A6E273E}" srcOrd="0" destOrd="0" parTransId="{4ED47556-0A25-A043-83E3-A649E77662A6}" sibTransId="{DC816FBF-E08C-3D41-AE4B-F0A2E388007C}"/>
    <dgm:cxn modelId="{29C37370-5829-354F-ABDE-4205CD72A5F7}" srcId="{A4917F69-E62F-8A43-A002-F2FD1CC7F3F7}" destId="{21F4A367-9867-6341-9CBC-F25ED9125FC3}" srcOrd="1" destOrd="0" parTransId="{E00B958C-5654-554C-9AD5-39525BB31908}" sibTransId="{962FAEB3-0CE3-414F-9640-BDD9E9F32F97}"/>
    <dgm:cxn modelId="{5C1020A7-2760-774A-986C-B721579B3BEA}" srcId="{8E38749B-E658-4A42-B5AB-82EB75B0D4A1}" destId="{4655C74B-6FF3-3E40-B0BE-F5DBBE3B3837}" srcOrd="0" destOrd="0" parTransId="{843B335F-A02C-D145-B49D-35C4166318EB}" sibTransId="{C46EBDCB-98B2-314B-9847-E2A8334982FA}"/>
    <dgm:cxn modelId="{9F433090-E409-4024-BAED-75154DF44E0F}" type="presOf" srcId="{F70E29C0-99C1-A947-BB0C-36B5602C3BB5}" destId="{214D28D4-4D91-9C41-BA9F-0ECF73CBD7F8}" srcOrd="0" destOrd="1" presId="urn:microsoft.com/office/officeart/2005/8/layout/process1"/>
    <dgm:cxn modelId="{07934A25-C8EB-4F47-8FD7-11D23315B4B8}" srcId="{4655C74B-6FF3-3E40-B0BE-F5DBBE3B3837}" destId="{4873FB1E-6CDB-DA42-8563-AC68352B3A14}" srcOrd="2" destOrd="0" parTransId="{B031E68D-FF4D-734E-A03D-395E02EB477F}" sibTransId="{081B4F33-42A9-C64B-91A8-51101E723698}"/>
    <dgm:cxn modelId="{1AEB4B36-F0F2-45A6-AC7C-B566482725EB}" type="presOf" srcId="{4873FB1E-6CDB-DA42-8563-AC68352B3A14}" destId="{4C15DC3E-B1C4-A143-B20D-EB8A9FBFA7C2}" srcOrd="0" destOrd="3" presId="urn:microsoft.com/office/officeart/2005/8/layout/process1"/>
    <dgm:cxn modelId="{263E3065-EE17-B240-87FC-A61535B3B9B1}" srcId="{4655C74B-6FF3-3E40-B0BE-F5DBBE3B3837}" destId="{08C060C2-AE7D-4844-87AC-7503E45B995A}" srcOrd="0" destOrd="0" parTransId="{8A1C93C0-1A13-DE4E-A218-3DA9669670A1}" sibTransId="{3C142993-926C-164F-9401-13E43B4AA19C}"/>
    <dgm:cxn modelId="{B8862AEE-D48A-457D-B91D-BC57BE23EDF6}" type="presOf" srcId="{AC286097-77EC-2E47-ADD2-6D5574E4557D}" destId="{A013D33F-026E-CF4D-A1CD-32FB32139155}" srcOrd="0" destOrd="0" presId="urn:microsoft.com/office/officeart/2005/8/layout/process1"/>
    <dgm:cxn modelId="{740757F9-96E4-2B43-BA13-F173B7CD0B0E}" srcId="{4655C74B-6FF3-3E40-B0BE-F5DBBE3B3837}" destId="{C68E3B81-9672-E044-B80F-607C32DAF483}" srcOrd="1" destOrd="0" parTransId="{3B5BEBB5-E5B5-FC41-8526-B6838157C13B}" sibTransId="{5A30BA8A-A623-BD45-BA87-B6895E702CB6}"/>
    <dgm:cxn modelId="{EDAF248F-B3A2-485D-8418-DBD8393FB3EF}" type="presOf" srcId="{F5FF5E70-BD03-224F-8076-8966436E89BE}" destId="{214D28D4-4D91-9C41-BA9F-0ECF73CBD7F8}" srcOrd="0" destOrd="3" presId="urn:microsoft.com/office/officeart/2005/8/layout/process1"/>
    <dgm:cxn modelId="{5992599E-6BEC-4466-AA4B-06B678CF3828}" type="presParOf" srcId="{53BBF6A5-50B3-3945-AC4D-00F17CF64A3A}" destId="{4C15DC3E-B1C4-A143-B20D-EB8A9FBFA7C2}" srcOrd="0" destOrd="0" presId="urn:microsoft.com/office/officeart/2005/8/layout/process1"/>
    <dgm:cxn modelId="{26C366D9-403F-4D06-A88F-51838F7F840E}" type="presParOf" srcId="{53BBF6A5-50B3-3945-AC4D-00F17CF64A3A}" destId="{F57F7C64-C24C-1946-8AF4-97F158F6B95D}" srcOrd="1" destOrd="0" presId="urn:microsoft.com/office/officeart/2005/8/layout/process1"/>
    <dgm:cxn modelId="{243A895B-BE8F-46FD-B56E-2B4F49AF121B}" type="presParOf" srcId="{F57F7C64-C24C-1946-8AF4-97F158F6B95D}" destId="{2DAF05E6-71C2-5540-802B-AB7FB2BC1B34}" srcOrd="0" destOrd="0" presId="urn:microsoft.com/office/officeart/2005/8/layout/process1"/>
    <dgm:cxn modelId="{4B59CA96-F2B7-4B0A-975B-61B2CD297BDC}" type="presParOf" srcId="{53BBF6A5-50B3-3945-AC4D-00F17CF64A3A}" destId="{A013D33F-026E-CF4D-A1CD-32FB32139155}" srcOrd="2" destOrd="0" presId="urn:microsoft.com/office/officeart/2005/8/layout/process1"/>
    <dgm:cxn modelId="{FCEE8D53-5DBC-4A68-B5D4-BCD033F6E325}" type="presParOf" srcId="{53BBF6A5-50B3-3945-AC4D-00F17CF64A3A}" destId="{4BFC1538-A32C-2544-97A3-4F1D694952B2}" srcOrd="3" destOrd="0" presId="urn:microsoft.com/office/officeart/2005/8/layout/process1"/>
    <dgm:cxn modelId="{6775E0C1-4131-4DC0-9EC3-CCF2F998321D}" type="presParOf" srcId="{4BFC1538-A32C-2544-97A3-4F1D694952B2}" destId="{E4F9C928-4E91-4045-A769-C2EBA60DA83D}" srcOrd="0" destOrd="0" presId="urn:microsoft.com/office/officeart/2005/8/layout/process1"/>
    <dgm:cxn modelId="{410B214D-21AC-44A3-94B3-27486952755A}" type="presParOf" srcId="{53BBF6A5-50B3-3945-AC4D-00F17CF64A3A}" destId="{214D28D4-4D91-9C41-BA9F-0ECF73CBD7F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D7735-5908-48A1-BC93-7B575881483F}">
      <dsp:nvSpPr>
        <dsp:cNvPr id="0" name=""/>
        <dsp:cNvSpPr/>
      </dsp:nvSpPr>
      <dsp:spPr>
        <a:xfrm rot="5400000">
          <a:off x="318769" y="2716840"/>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23A16-1331-488C-B34E-5AEB8750B51A}">
      <dsp:nvSpPr>
        <dsp:cNvPr id="0" name=""/>
        <dsp:cNvSpPr/>
      </dsp:nvSpPr>
      <dsp:spPr>
        <a:xfrm>
          <a:off x="161538" y="3185140"/>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AZFA Annual Conference Puerto Rico Oct 23-25 2013</a:t>
          </a:r>
          <a:endParaRPr lang="en-US" sz="1300" kern="1200" dirty="0"/>
        </a:p>
      </dsp:txBody>
      <dsp:txXfrm>
        <a:off x="161538" y="3185140"/>
        <a:ext cx="1415009" cy="1240339"/>
      </dsp:txXfrm>
    </dsp:sp>
    <dsp:sp modelId="{686A75D0-C3CF-4C26-8E0B-ADF173673A63}">
      <dsp:nvSpPr>
        <dsp:cNvPr id="0" name=""/>
        <dsp:cNvSpPr/>
      </dsp:nvSpPr>
      <dsp:spPr>
        <a:xfrm>
          <a:off x="1309565" y="2601451"/>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1C763-6534-4103-97B0-3AF6F58520FD}">
      <dsp:nvSpPr>
        <dsp:cNvPr id="0" name=""/>
        <dsp:cNvSpPr/>
      </dsp:nvSpPr>
      <dsp:spPr>
        <a:xfrm rot="5400000">
          <a:off x="2051018" y="2288194"/>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B74D9-D7FF-4485-98F3-BE9D3CC37B47}">
      <dsp:nvSpPr>
        <dsp:cNvPr id="0" name=""/>
        <dsp:cNvSpPr/>
      </dsp:nvSpPr>
      <dsp:spPr>
        <a:xfrm>
          <a:off x="1893787" y="2756493"/>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Steering Committee Meeting January 13-14 2014</a:t>
          </a:r>
          <a:endParaRPr lang="en-US" sz="1300" kern="1200" dirty="0"/>
        </a:p>
      </dsp:txBody>
      <dsp:txXfrm>
        <a:off x="1893787" y="2756493"/>
        <a:ext cx="1415009" cy="1240339"/>
      </dsp:txXfrm>
    </dsp:sp>
    <dsp:sp modelId="{9BF55A03-7A67-4820-B6FC-9002E0BBE064}">
      <dsp:nvSpPr>
        <dsp:cNvPr id="0" name=""/>
        <dsp:cNvSpPr/>
      </dsp:nvSpPr>
      <dsp:spPr>
        <a:xfrm>
          <a:off x="3041813" y="2172804"/>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B50F8-10EC-43D7-A234-8D7C3249569B}">
      <dsp:nvSpPr>
        <dsp:cNvPr id="0" name=""/>
        <dsp:cNvSpPr/>
      </dsp:nvSpPr>
      <dsp:spPr>
        <a:xfrm rot="5400000">
          <a:off x="3783266" y="1859547"/>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12A75-CC06-443B-9ABC-16442CE0B1E0}">
      <dsp:nvSpPr>
        <dsp:cNvPr id="0" name=""/>
        <dsp:cNvSpPr/>
      </dsp:nvSpPr>
      <dsp:spPr>
        <a:xfrm>
          <a:off x="3626035" y="2327846"/>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Official Launch of World FZO May 19 2014</a:t>
          </a:r>
          <a:endParaRPr lang="en-US" sz="1300" kern="1200" dirty="0"/>
        </a:p>
      </dsp:txBody>
      <dsp:txXfrm>
        <a:off x="3626035" y="2327846"/>
        <a:ext cx="1415009" cy="1240339"/>
      </dsp:txXfrm>
    </dsp:sp>
    <dsp:sp modelId="{009328C0-FC12-458A-BAB5-40A7E38FE1B0}">
      <dsp:nvSpPr>
        <dsp:cNvPr id="0" name=""/>
        <dsp:cNvSpPr/>
      </dsp:nvSpPr>
      <dsp:spPr>
        <a:xfrm>
          <a:off x="4774062" y="1744157"/>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A8104-FADC-4DFA-8026-FDB8BF0C5194}">
      <dsp:nvSpPr>
        <dsp:cNvPr id="0" name=""/>
        <dsp:cNvSpPr/>
      </dsp:nvSpPr>
      <dsp:spPr>
        <a:xfrm rot="5400000">
          <a:off x="5515515" y="1430901"/>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91C8C-0C40-4443-A2C4-A33175ED4ADA}">
      <dsp:nvSpPr>
        <dsp:cNvPr id="0" name=""/>
        <dsp:cNvSpPr/>
      </dsp:nvSpPr>
      <dsp:spPr>
        <a:xfrm>
          <a:off x="5358284" y="1899200"/>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Building our Team Management Marketing Membership and Knowledge July-Aug 2014</a:t>
          </a:r>
          <a:endParaRPr lang="en-US" sz="1300" kern="1200" dirty="0"/>
        </a:p>
      </dsp:txBody>
      <dsp:txXfrm>
        <a:off x="5358284" y="1899200"/>
        <a:ext cx="1415009" cy="1240339"/>
      </dsp:txXfrm>
    </dsp:sp>
    <dsp:sp modelId="{3EA48834-DBCC-4F4F-B5E2-4FED76A94B06}">
      <dsp:nvSpPr>
        <dsp:cNvPr id="0" name=""/>
        <dsp:cNvSpPr/>
      </dsp:nvSpPr>
      <dsp:spPr>
        <a:xfrm>
          <a:off x="6506311" y="1315511"/>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9841F-747A-4471-A3D1-7003EBADAF23}">
      <dsp:nvSpPr>
        <dsp:cNvPr id="0" name=""/>
        <dsp:cNvSpPr/>
      </dsp:nvSpPr>
      <dsp:spPr>
        <a:xfrm rot="5400000">
          <a:off x="7247764" y="1002254"/>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610DC-ABB0-49DF-8677-3B3DC99FB208}">
      <dsp:nvSpPr>
        <dsp:cNvPr id="0" name=""/>
        <dsp:cNvSpPr/>
      </dsp:nvSpPr>
      <dsp:spPr>
        <a:xfrm>
          <a:off x="7090532" y="1470553"/>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Our First Member DAFZ July 8 2014</a:t>
          </a:r>
          <a:endParaRPr lang="en-US" sz="1300" kern="1200" dirty="0"/>
        </a:p>
      </dsp:txBody>
      <dsp:txXfrm>
        <a:off x="7090532" y="1470553"/>
        <a:ext cx="1415009" cy="1240339"/>
      </dsp:txXfrm>
    </dsp:sp>
    <dsp:sp modelId="{09319C85-D417-483E-826B-FA0C0E838B57}">
      <dsp:nvSpPr>
        <dsp:cNvPr id="0" name=""/>
        <dsp:cNvSpPr/>
      </dsp:nvSpPr>
      <dsp:spPr>
        <a:xfrm>
          <a:off x="8238559" y="886864"/>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1DF88-B7F0-4A97-8B06-061AA74292E9}">
      <dsp:nvSpPr>
        <dsp:cNvPr id="0" name=""/>
        <dsp:cNvSpPr/>
      </dsp:nvSpPr>
      <dsp:spPr>
        <a:xfrm rot="5400000">
          <a:off x="8980012" y="573607"/>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51E1F-A4E6-4FCD-A445-F269F07F8449}">
      <dsp:nvSpPr>
        <dsp:cNvPr id="0" name=""/>
        <dsp:cNvSpPr/>
      </dsp:nvSpPr>
      <dsp:spPr>
        <a:xfrm>
          <a:off x="8822781" y="1041906"/>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Our 100</a:t>
          </a:r>
          <a:r>
            <a:rPr lang="en-US" sz="1300" kern="1200" baseline="30000" dirty="0" smtClean="0"/>
            <a:t>th</a:t>
          </a:r>
          <a:r>
            <a:rPr lang="en-US" sz="1300" kern="1200" dirty="0" smtClean="0"/>
            <a:t> Member October 2014</a:t>
          </a:r>
          <a:endParaRPr lang="en-US" sz="1300" kern="1200" dirty="0"/>
        </a:p>
      </dsp:txBody>
      <dsp:txXfrm>
        <a:off x="8822781" y="1041906"/>
        <a:ext cx="1415009" cy="1240339"/>
      </dsp:txXfrm>
    </dsp:sp>
    <dsp:sp modelId="{B2BA18CF-6AD2-4C38-99FF-F8549F8A56EF}">
      <dsp:nvSpPr>
        <dsp:cNvPr id="0" name=""/>
        <dsp:cNvSpPr/>
      </dsp:nvSpPr>
      <dsp:spPr>
        <a:xfrm>
          <a:off x="9970808" y="458217"/>
          <a:ext cx="266983" cy="2669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27588-C068-4542-871A-E601B394A94E}">
      <dsp:nvSpPr>
        <dsp:cNvPr id="0" name=""/>
        <dsp:cNvSpPr/>
      </dsp:nvSpPr>
      <dsp:spPr>
        <a:xfrm rot="5400000">
          <a:off x="10712261" y="144961"/>
          <a:ext cx="941928" cy="15673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67A1B-445A-4AF2-A285-73D5D081FF2F}">
      <dsp:nvSpPr>
        <dsp:cNvPr id="0" name=""/>
        <dsp:cNvSpPr/>
      </dsp:nvSpPr>
      <dsp:spPr>
        <a:xfrm>
          <a:off x="10555029" y="613260"/>
          <a:ext cx="1415009" cy="124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AZFA Annual Conference Panama Nov 12-14 2014</a:t>
          </a:r>
          <a:endParaRPr lang="en-US" sz="1300" kern="1200" dirty="0"/>
        </a:p>
      </dsp:txBody>
      <dsp:txXfrm>
        <a:off x="10555029" y="613260"/>
        <a:ext cx="1415009" cy="1240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C38A1-4468-4F25-975A-F7CE44863F48}">
      <dsp:nvSpPr>
        <dsp:cNvPr id="0" name=""/>
        <dsp:cNvSpPr/>
      </dsp:nvSpPr>
      <dsp:spPr>
        <a:xfrm>
          <a:off x="717748" y="1150"/>
          <a:ext cx="3186906" cy="191214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Business Directory / Marketplace</a:t>
          </a:r>
          <a:endParaRPr lang="en-US" sz="3800" kern="1200" dirty="0"/>
        </a:p>
      </dsp:txBody>
      <dsp:txXfrm>
        <a:off x="717748" y="1150"/>
        <a:ext cx="3186906" cy="1912143"/>
      </dsp:txXfrm>
    </dsp:sp>
    <dsp:sp modelId="{69F53DDB-0942-4E4A-B3ED-5FD258372DC2}">
      <dsp:nvSpPr>
        <dsp:cNvPr id="0" name=""/>
        <dsp:cNvSpPr/>
      </dsp:nvSpPr>
      <dsp:spPr>
        <a:xfrm>
          <a:off x="4223345" y="1150"/>
          <a:ext cx="3186906" cy="191214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smtClean="0"/>
            <a:t>Online Platform</a:t>
          </a:r>
          <a:endParaRPr lang="en-US" sz="3800" kern="1200" dirty="0"/>
        </a:p>
      </dsp:txBody>
      <dsp:txXfrm>
        <a:off x="4223345" y="1150"/>
        <a:ext cx="3186906" cy="1912143"/>
      </dsp:txXfrm>
    </dsp:sp>
    <dsp:sp modelId="{BA37F408-5791-4268-A00F-E13E18DDEDEA}">
      <dsp:nvSpPr>
        <dsp:cNvPr id="0" name=""/>
        <dsp:cNvSpPr/>
      </dsp:nvSpPr>
      <dsp:spPr>
        <a:xfrm>
          <a:off x="2470546" y="2231985"/>
          <a:ext cx="3186906" cy="191214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Events</a:t>
          </a:r>
          <a:endParaRPr lang="en-US" sz="3800" kern="1200" dirty="0"/>
        </a:p>
      </dsp:txBody>
      <dsp:txXfrm>
        <a:off x="2470546" y="2231985"/>
        <a:ext cx="3186906" cy="1912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D8D99-366F-4831-8438-13D92B4CE351}">
      <dsp:nvSpPr>
        <dsp:cNvPr id="0" name=""/>
        <dsp:cNvSpPr/>
      </dsp:nvSpPr>
      <dsp:spPr>
        <a:xfrm>
          <a:off x="2743200" y="862362"/>
          <a:ext cx="665657" cy="481198"/>
        </a:xfrm>
        <a:custGeom>
          <a:avLst/>
          <a:gdLst/>
          <a:ahLst/>
          <a:cxnLst/>
          <a:rect l="0" t="0" r="0" b="0"/>
          <a:pathLst>
            <a:path>
              <a:moveTo>
                <a:pt x="0" y="0"/>
              </a:moveTo>
              <a:lnTo>
                <a:pt x="0" y="481198"/>
              </a:lnTo>
              <a:lnTo>
                <a:pt x="665657" y="4811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6D1156-7AE3-415D-AAA1-8FA83924FBEE}">
      <dsp:nvSpPr>
        <dsp:cNvPr id="0" name=""/>
        <dsp:cNvSpPr/>
      </dsp:nvSpPr>
      <dsp:spPr>
        <a:xfrm>
          <a:off x="2077542" y="862362"/>
          <a:ext cx="665657" cy="481198"/>
        </a:xfrm>
        <a:custGeom>
          <a:avLst/>
          <a:gdLst/>
          <a:ahLst/>
          <a:cxnLst/>
          <a:rect l="0" t="0" r="0" b="0"/>
          <a:pathLst>
            <a:path>
              <a:moveTo>
                <a:pt x="665657" y="0"/>
              </a:moveTo>
              <a:lnTo>
                <a:pt x="665657" y="481198"/>
              </a:lnTo>
              <a:lnTo>
                <a:pt x="0" y="4811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DCB11E-3D7C-4A08-AC17-7C9BF5437E43}">
      <dsp:nvSpPr>
        <dsp:cNvPr id="0" name=""/>
        <dsp:cNvSpPr/>
      </dsp:nvSpPr>
      <dsp:spPr>
        <a:xfrm>
          <a:off x="2743200" y="862362"/>
          <a:ext cx="1940834" cy="1475675"/>
        </a:xfrm>
        <a:custGeom>
          <a:avLst/>
          <a:gdLst/>
          <a:ahLst/>
          <a:cxnLst/>
          <a:rect l="0" t="0" r="0" b="0"/>
          <a:pathLst>
            <a:path>
              <a:moveTo>
                <a:pt x="0" y="0"/>
              </a:moveTo>
              <a:lnTo>
                <a:pt x="0" y="1307256"/>
              </a:lnTo>
              <a:lnTo>
                <a:pt x="1940834" y="1307256"/>
              </a:lnTo>
              <a:lnTo>
                <a:pt x="1940834" y="14756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7106E-A86E-4BC2-9637-E9681E0441ED}">
      <dsp:nvSpPr>
        <dsp:cNvPr id="0" name=""/>
        <dsp:cNvSpPr/>
      </dsp:nvSpPr>
      <dsp:spPr>
        <a:xfrm>
          <a:off x="2697480" y="862362"/>
          <a:ext cx="91440" cy="1475675"/>
        </a:xfrm>
        <a:custGeom>
          <a:avLst/>
          <a:gdLst/>
          <a:ahLst/>
          <a:cxnLst/>
          <a:rect l="0" t="0" r="0" b="0"/>
          <a:pathLst>
            <a:path>
              <a:moveTo>
                <a:pt x="45720" y="0"/>
              </a:moveTo>
              <a:lnTo>
                <a:pt x="45720" y="14756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4867C-F1A9-48AE-AA21-52341F9D6E05}">
      <dsp:nvSpPr>
        <dsp:cNvPr id="0" name=""/>
        <dsp:cNvSpPr/>
      </dsp:nvSpPr>
      <dsp:spPr>
        <a:xfrm>
          <a:off x="802365" y="862362"/>
          <a:ext cx="1940834" cy="1475675"/>
        </a:xfrm>
        <a:custGeom>
          <a:avLst/>
          <a:gdLst/>
          <a:ahLst/>
          <a:cxnLst/>
          <a:rect l="0" t="0" r="0" b="0"/>
          <a:pathLst>
            <a:path>
              <a:moveTo>
                <a:pt x="1940834" y="0"/>
              </a:moveTo>
              <a:lnTo>
                <a:pt x="1940834" y="1307256"/>
              </a:lnTo>
              <a:lnTo>
                <a:pt x="0" y="1307256"/>
              </a:lnTo>
              <a:lnTo>
                <a:pt x="0" y="14756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71C79E-4E4B-4DD9-B411-3B90E79A4318}">
      <dsp:nvSpPr>
        <dsp:cNvPr id="0" name=""/>
        <dsp:cNvSpPr/>
      </dsp:nvSpPr>
      <dsp:spPr>
        <a:xfrm>
          <a:off x="2342201" y="60364"/>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AF649-FF25-416A-B514-E6369A4E3E95}">
      <dsp:nvSpPr>
        <dsp:cNvPr id="0" name=""/>
        <dsp:cNvSpPr/>
      </dsp:nvSpPr>
      <dsp:spPr>
        <a:xfrm>
          <a:off x="2342201" y="60364"/>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995270-CFFF-483B-B31F-993B04049808}">
      <dsp:nvSpPr>
        <dsp:cNvPr id="0" name=""/>
        <dsp:cNvSpPr/>
      </dsp:nvSpPr>
      <dsp:spPr>
        <a:xfrm>
          <a:off x="1941202" y="204724"/>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World Free Zones Organization</a:t>
          </a:r>
        </a:p>
      </dsp:txBody>
      <dsp:txXfrm>
        <a:off x="1941202" y="204724"/>
        <a:ext cx="1603995" cy="513278"/>
      </dsp:txXfrm>
    </dsp:sp>
    <dsp:sp modelId="{8BB4FCBC-B1F7-4C29-A17F-F7D662CDC450}">
      <dsp:nvSpPr>
        <dsp:cNvPr id="0" name=""/>
        <dsp:cNvSpPr/>
      </dsp:nvSpPr>
      <dsp:spPr>
        <a:xfrm>
          <a:off x="401367" y="2338037"/>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47366-935D-4644-BDA9-3CDE309A2535}">
      <dsp:nvSpPr>
        <dsp:cNvPr id="0" name=""/>
        <dsp:cNvSpPr/>
      </dsp:nvSpPr>
      <dsp:spPr>
        <a:xfrm>
          <a:off x="401367" y="2338037"/>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52CC0E-F19C-4644-BD0E-1FFC23892744}">
      <dsp:nvSpPr>
        <dsp:cNvPr id="0" name=""/>
        <dsp:cNvSpPr/>
      </dsp:nvSpPr>
      <dsp:spPr>
        <a:xfrm>
          <a:off x="368" y="2482397"/>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Industry Groups and Chambers</a:t>
          </a:r>
        </a:p>
      </dsp:txBody>
      <dsp:txXfrm>
        <a:off x="368" y="2482397"/>
        <a:ext cx="1603995" cy="513278"/>
      </dsp:txXfrm>
    </dsp:sp>
    <dsp:sp modelId="{39F72390-247C-419F-A47E-449D3FE7A56C}">
      <dsp:nvSpPr>
        <dsp:cNvPr id="0" name=""/>
        <dsp:cNvSpPr/>
      </dsp:nvSpPr>
      <dsp:spPr>
        <a:xfrm>
          <a:off x="2342201" y="2338037"/>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96CCDB-4299-4117-B486-3CCA04165D0E}">
      <dsp:nvSpPr>
        <dsp:cNvPr id="0" name=""/>
        <dsp:cNvSpPr/>
      </dsp:nvSpPr>
      <dsp:spPr>
        <a:xfrm>
          <a:off x="2342201" y="2338037"/>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F0C96-0F62-41B6-BEF5-4AF5E664687C}">
      <dsp:nvSpPr>
        <dsp:cNvPr id="0" name=""/>
        <dsp:cNvSpPr/>
      </dsp:nvSpPr>
      <dsp:spPr>
        <a:xfrm>
          <a:off x="1941202" y="2482397"/>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Other Companies</a:t>
          </a:r>
        </a:p>
      </dsp:txBody>
      <dsp:txXfrm>
        <a:off x="1941202" y="2482397"/>
        <a:ext cx="1603995" cy="513278"/>
      </dsp:txXfrm>
    </dsp:sp>
    <dsp:sp modelId="{2A7378F7-5AE5-4511-911B-67C3FDB0A244}">
      <dsp:nvSpPr>
        <dsp:cNvPr id="0" name=""/>
        <dsp:cNvSpPr/>
      </dsp:nvSpPr>
      <dsp:spPr>
        <a:xfrm>
          <a:off x="4283035" y="2338037"/>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459A7-8535-49CB-89A2-39A4D20455F2}">
      <dsp:nvSpPr>
        <dsp:cNvPr id="0" name=""/>
        <dsp:cNvSpPr/>
      </dsp:nvSpPr>
      <dsp:spPr>
        <a:xfrm>
          <a:off x="4283035" y="2338037"/>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8294D-ED8D-450E-BAFB-CBF2A08EA171}">
      <dsp:nvSpPr>
        <dsp:cNvPr id="0" name=""/>
        <dsp:cNvSpPr/>
      </dsp:nvSpPr>
      <dsp:spPr>
        <a:xfrm>
          <a:off x="3882036" y="2482397"/>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Government Agencies</a:t>
          </a:r>
        </a:p>
      </dsp:txBody>
      <dsp:txXfrm>
        <a:off x="3882036" y="2482397"/>
        <a:ext cx="1603995" cy="513278"/>
      </dsp:txXfrm>
    </dsp:sp>
    <dsp:sp modelId="{F09A9B8A-9B4F-4D07-A7D1-69596969BC7F}">
      <dsp:nvSpPr>
        <dsp:cNvPr id="0" name=""/>
        <dsp:cNvSpPr/>
      </dsp:nvSpPr>
      <dsp:spPr>
        <a:xfrm>
          <a:off x="1371784" y="1199201"/>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4AAA7-696D-4524-825A-CB52C8DD5756}">
      <dsp:nvSpPr>
        <dsp:cNvPr id="0" name=""/>
        <dsp:cNvSpPr/>
      </dsp:nvSpPr>
      <dsp:spPr>
        <a:xfrm>
          <a:off x="1371784" y="1199201"/>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26D00-8E89-44F0-91E8-F406D0CD972E}">
      <dsp:nvSpPr>
        <dsp:cNvPr id="0" name=""/>
        <dsp:cNvSpPr/>
      </dsp:nvSpPr>
      <dsp:spPr>
        <a:xfrm>
          <a:off x="970785" y="1343560"/>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FTZ Members</a:t>
          </a:r>
        </a:p>
      </dsp:txBody>
      <dsp:txXfrm>
        <a:off x="970785" y="1343560"/>
        <a:ext cx="1603995" cy="513278"/>
      </dsp:txXfrm>
    </dsp:sp>
    <dsp:sp modelId="{3B43CF1D-B9C6-4AEF-BF70-B918A37261E6}">
      <dsp:nvSpPr>
        <dsp:cNvPr id="0" name=""/>
        <dsp:cNvSpPr/>
      </dsp:nvSpPr>
      <dsp:spPr>
        <a:xfrm>
          <a:off x="3312618" y="1199201"/>
          <a:ext cx="801997" cy="80199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D7A64-73B4-4C83-9046-C5339F8CD28C}">
      <dsp:nvSpPr>
        <dsp:cNvPr id="0" name=""/>
        <dsp:cNvSpPr/>
      </dsp:nvSpPr>
      <dsp:spPr>
        <a:xfrm>
          <a:off x="3312618" y="1199201"/>
          <a:ext cx="801997" cy="80199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D41D7-B55B-4F3D-ACAD-69A767CECC37}">
      <dsp:nvSpPr>
        <dsp:cNvPr id="0" name=""/>
        <dsp:cNvSpPr/>
      </dsp:nvSpPr>
      <dsp:spPr>
        <a:xfrm>
          <a:off x="2911619" y="1343560"/>
          <a:ext cx="1603995" cy="5132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FTZ Associates</a:t>
          </a:r>
        </a:p>
      </dsp:txBody>
      <dsp:txXfrm>
        <a:off x="2911619" y="1343560"/>
        <a:ext cx="1603995" cy="513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48FB-73FB-4770-BF8E-843AA19F85C6}">
      <dsp:nvSpPr>
        <dsp:cNvPr id="0" name=""/>
        <dsp:cNvSpPr/>
      </dsp:nvSpPr>
      <dsp:spPr>
        <a:xfrm>
          <a:off x="0" y="215407"/>
          <a:ext cx="117363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Develop and maintain relationships with companies – not people</a:t>
          </a:r>
          <a:endParaRPr lang="en-US" sz="1900" kern="1200" dirty="0"/>
        </a:p>
      </dsp:txBody>
      <dsp:txXfrm>
        <a:off x="22246" y="237653"/>
        <a:ext cx="11691826" cy="411223"/>
      </dsp:txXfrm>
    </dsp:sp>
    <dsp:sp modelId="{10AB7D88-C1DA-4B34-9258-A543C17D59F4}">
      <dsp:nvSpPr>
        <dsp:cNvPr id="0" name=""/>
        <dsp:cNvSpPr/>
      </dsp:nvSpPr>
      <dsp:spPr>
        <a:xfrm>
          <a:off x="0" y="671122"/>
          <a:ext cx="11736318"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62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Search, find and connect with local partners &amp; suppliers within the global B2B ecosystem</a:t>
          </a:r>
          <a:endParaRPr lang="en-US" sz="1500" kern="1200" dirty="0"/>
        </a:p>
        <a:p>
          <a:pPr marL="114300" lvl="1" indent="-114300" algn="l" defTabSz="666750">
            <a:lnSpc>
              <a:spcPct val="90000"/>
            </a:lnSpc>
            <a:spcBef>
              <a:spcPct val="0"/>
            </a:spcBef>
            <a:spcAft>
              <a:spcPct val="20000"/>
            </a:spcAft>
            <a:buChar char="••"/>
          </a:pPr>
          <a:r>
            <a:rPr lang="en-US" sz="1500" kern="1200" smtClean="0"/>
            <a:t>Keep in touch with members of World FZO and with business outside of this community, effortlessly</a:t>
          </a:r>
          <a:endParaRPr lang="en-US" sz="1500" kern="1200" dirty="0" smtClean="0"/>
        </a:p>
        <a:p>
          <a:pPr marL="114300" lvl="1" indent="-114300" algn="l" defTabSz="666750">
            <a:lnSpc>
              <a:spcPct val="90000"/>
            </a:lnSpc>
            <a:spcBef>
              <a:spcPct val="0"/>
            </a:spcBef>
            <a:spcAft>
              <a:spcPct val="20000"/>
            </a:spcAft>
            <a:buChar char="••"/>
          </a:pPr>
          <a:r>
            <a:rPr lang="en-US" sz="1500" kern="1200" dirty="0" smtClean="0"/>
            <a:t>Create a hub for their connections to grow on, over time and across distances</a:t>
          </a:r>
          <a:endParaRPr lang="en-US" sz="1500" kern="1200" dirty="0"/>
        </a:p>
      </dsp:txBody>
      <dsp:txXfrm>
        <a:off x="0" y="671122"/>
        <a:ext cx="11736318" cy="786599"/>
      </dsp:txXfrm>
    </dsp:sp>
    <dsp:sp modelId="{A2684CCC-2425-4D84-BD95-538F22CA8D26}">
      <dsp:nvSpPr>
        <dsp:cNvPr id="0" name=""/>
        <dsp:cNvSpPr/>
      </dsp:nvSpPr>
      <dsp:spPr>
        <a:xfrm>
          <a:off x="0" y="1457722"/>
          <a:ext cx="117363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Follow industry and market trends all in one place</a:t>
          </a:r>
          <a:endParaRPr lang="en-US" sz="1900" kern="1200" dirty="0"/>
        </a:p>
      </dsp:txBody>
      <dsp:txXfrm>
        <a:off x="22246" y="1479968"/>
        <a:ext cx="11691826" cy="411223"/>
      </dsp:txXfrm>
    </dsp:sp>
    <dsp:sp modelId="{CA8CF2A9-D73F-4077-9D8B-47F609E43F00}">
      <dsp:nvSpPr>
        <dsp:cNvPr id="0" name=""/>
        <dsp:cNvSpPr/>
      </dsp:nvSpPr>
      <dsp:spPr>
        <a:xfrm>
          <a:off x="0" y="1913437"/>
          <a:ext cx="11736318"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62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Newsfeeds are fueled by company posts that can be filtered by region and/or sector = read only what matters to your business</a:t>
          </a:r>
          <a:endParaRPr lang="en-US" sz="1500" kern="1200" dirty="0"/>
        </a:p>
        <a:p>
          <a:pPr marL="114300" lvl="1" indent="-114300" algn="l" defTabSz="666750">
            <a:lnSpc>
              <a:spcPct val="90000"/>
            </a:lnSpc>
            <a:spcBef>
              <a:spcPct val="0"/>
            </a:spcBef>
            <a:spcAft>
              <a:spcPct val="20000"/>
            </a:spcAft>
            <a:buChar char="••"/>
          </a:pPr>
          <a:r>
            <a:rPr lang="en-US" sz="1500" kern="1200" smtClean="0"/>
            <a:t>Get detailed reports on which markets to export or expand into – we can also circulate reports conducted by Free Zones or their members</a:t>
          </a:r>
          <a:endParaRPr lang="en-US" sz="1500" kern="1200" dirty="0" smtClean="0"/>
        </a:p>
        <a:p>
          <a:pPr marL="114300" lvl="1" indent="-114300" algn="l" defTabSz="666750">
            <a:lnSpc>
              <a:spcPct val="90000"/>
            </a:lnSpc>
            <a:spcBef>
              <a:spcPct val="0"/>
            </a:spcBef>
            <a:spcAft>
              <a:spcPct val="20000"/>
            </a:spcAft>
            <a:buChar char="••"/>
          </a:pPr>
          <a:r>
            <a:rPr lang="en-US" sz="1500" kern="1200" dirty="0" smtClean="0"/>
            <a:t>Be featured twice a month in our “business trends” blog</a:t>
          </a:r>
          <a:endParaRPr lang="en-US" sz="1500" kern="1200" dirty="0"/>
        </a:p>
      </dsp:txBody>
      <dsp:txXfrm>
        <a:off x="0" y="1913437"/>
        <a:ext cx="11736318" cy="786599"/>
      </dsp:txXfrm>
    </dsp:sp>
    <dsp:sp modelId="{A95B9541-80C6-444C-B576-2816DCE8862D}">
      <dsp:nvSpPr>
        <dsp:cNvPr id="0" name=""/>
        <dsp:cNvSpPr/>
      </dsp:nvSpPr>
      <dsp:spPr>
        <a:xfrm>
          <a:off x="0" y="2700037"/>
          <a:ext cx="117363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Join and promote B2B events (forthcoming)</a:t>
          </a:r>
          <a:endParaRPr lang="en-US" sz="1900" kern="1200" dirty="0"/>
        </a:p>
      </dsp:txBody>
      <dsp:txXfrm>
        <a:off x="22246" y="2722283"/>
        <a:ext cx="11691826" cy="411223"/>
      </dsp:txXfrm>
    </dsp:sp>
    <dsp:sp modelId="{44A62248-1A29-428D-A330-B75D7CE1B1B5}">
      <dsp:nvSpPr>
        <dsp:cNvPr id="0" name=""/>
        <dsp:cNvSpPr/>
      </dsp:nvSpPr>
      <dsp:spPr>
        <a:xfrm>
          <a:off x="0" y="3155752"/>
          <a:ext cx="11736318"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62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Use the interactive events calendar to identify networking opportunities – sign up to that forum and connect with participating companies before and after it</a:t>
          </a:r>
          <a:endParaRPr lang="en-US" sz="1500" kern="1200" dirty="0"/>
        </a:p>
        <a:p>
          <a:pPr marL="114300" lvl="1" indent="-114300" algn="l" defTabSz="666750">
            <a:lnSpc>
              <a:spcPct val="90000"/>
            </a:lnSpc>
            <a:spcBef>
              <a:spcPct val="0"/>
            </a:spcBef>
            <a:spcAft>
              <a:spcPct val="20000"/>
            </a:spcAft>
            <a:buChar char="••"/>
          </a:pPr>
          <a:r>
            <a:rPr lang="en-US" sz="1500" kern="1200" dirty="0" smtClean="0"/>
            <a:t>World FZO can promote its activities free of cost, in the region and sector of its commercial interest</a:t>
          </a:r>
          <a:endParaRPr lang="en-US" sz="1500" kern="1200" dirty="0"/>
        </a:p>
      </dsp:txBody>
      <dsp:txXfrm>
        <a:off x="0" y="3155752"/>
        <a:ext cx="11736318" cy="727605"/>
      </dsp:txXfrm>
    </dsp:sp>
    <dsp:sp modelId="{C5DF8752-6C49-4E2B-9AE1-99E282EE240D}">
      <dsp:nvSpPr>
        <dsp:cNvPr id="0" name=""/>
        <dsp:cNvSpPr/>
      </dsp:nvSpPr>
      <dsp:spPr>
        <a:xfrm>
          <a:off x="0" y="3883357"/>
          <a:ext cx="117363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Find and be found on the interactive database</a:t>
          </a:r>
          <a:endParaRPr lang="en-US" sz="1900" kern="1200" dirty="0"/>
        </a:p>
      </dsp:txBody>
      <dsp:txXfrm>
        <a:off x="22246" y="3905603"/>
        <a:ext cx="11691826" cy="411223"/>
      </dsp:txXfrm>
    </dsp:sp>
    <dsp:sp modelId="{A38F10B8-02B8-4D58-BDDE-726396F0979E}">
      <dsp:nvSpPr>
        <dsp:cNvPr id="0" name=""/>
        <dsp:cNvSpPr/>
      </dsp:nvSpPr>
      <dsp:spPr>
        <a:xfrm>
          <a:off x="0" y="4339072"/>
          <a:ext cx="11736318"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62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List themselves in the global database and be directly contacted by new business prospects or use it to move or open new locations</a:t>
          </a:r>
          <a:endParaRPr lang="en-US" sz="1500" kern="1200" dirty="0"/>
        </a:p>
        <a:p>
          <a:pPr marL="114300" lvl="1" indent="-114300" algn="l" defTabSz="666750">
            <a:lnSpc>
              <a:spcPct val="90000"/>
            </a:lnSpc>
            <a:spcBef>
              <a:spcPct val="0"/>
            </a:spcBef>
            <a:spcAft>
              <a:spcPct val="20000"/>
            </a:spcAft>
            <a:buChar char="••"/>
          </a:pPr>
          <a:r>
            <a:rPr lang="en-US" sz="1500" kern="1200" dirty="0" smtClean="0"/>
            <a:t>Connect with other World FZO members</a:t>
          </a:r>
          <a:endParaRPr lang="en-US" sz="1500" kern="1200" dirty="0"/>
        </a:p>
      </dsp:txBody>
      <dsp:txXfrm>
        <a:off x="0" y="4339072"/>
        <a:ext cx="11736318" cy="521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10DDE-D777-4EBE-89C4-3049939AF2DC}">
      <dsp:nvSpPr>
        <dsp:cNvPr id="0" name=""/>
        <dsp:cNvSpPr/>
      </dsp:nvSpPr>
      <dsp:spPr>
        <a:xfrm>
          <a:off x="7743200" y="2518853"/>
          <a:ext cx="380830" cy="38095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D7845-44ED-4283-A89F-1D1C0090B33C}">
      <dsp:nvSpPr>
        <dsp:cNvPr id="0" name=""/>
        <dsp:cNvSpPr/>
      </dsp:nvSpPr>
      <dsp:spPr>
        <a:xfrm>
          <a:off x="7096031" y="2518853"/>
          <a:ext cx="380830" cy="380959"/>
        </a:xfrm>
        <a:prstGeom prst="ellipse">
          <a:avLst/>
        </a:prstGeom>
        <a:solidFill>
          <a:schemeClr val="accent4">
            <a:hueOff val="1039569"/>
            <a:satOff val="-4797"/>
            <a:lumOff val="177"/>
            <a:alphaOff val="0"/>
          </a:schemeClr>
        </a:solidFill>
        <a:ln w="12700" cap="flat" cmpd="sng" algn="ctr">
          <a:solidFill>
            <a:schemeClr val="accent4">
              <a:hueOff val="1039569"/>
              <a:satOff val="-4797"/>
              <a:lumOff val="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CCC84-0872-4AB5-BAE8-660B8A8EF9E8}">
      <dsp:nvSpPr>
        <dsp:cNvPr id="0" name=""/>
        <dsp:cNvSpPr/>
      </dsp:nvSpPr>
      <dsp:spPr>
        <a:xfrm>
          <a:off x="6448862" y="2518853"/>
          <a:ext cx="380830" cy="380959"/>
        </a:xfrm>
        <a:prstGeom prst="ellipse">
          <a:avLst/>
        </a:prstGeom>
        <a:solidFill>
          <a:schemeClr val="accent4">
            <a:hueOff val="2079139"/>
            <a:satOff val="-9594"/>
            <a:lumOff val="353"/>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11FDD-B3A1-48F2-BBAB-1C2704A16ED4}">
      <dsp:nvSpPr>
        <dsp:cNvPr id="0" name=""/>
        <dsp:cNvSpPr/>
      </dsp:nvSpPr>
      <dsp:spPr>
        <a:xfrm>
          <a:off x="5801693" y="2518853"/>
          <a:ext cx="380830" cy="380959"/>
        </a:xfrm>
        <a:prstGeom prst="ellipse">
          <a:avLst/>
        </a:prstGeom>
        <a:solidFill>
          <a:schemeClr val="accent4">
            <a:hueOff val="3118708"/>
            <a:satOff val="-14390"/>
            <a:lumOff val="530"/>
            <a:alphaOff val="0"/>
          </a:schemeClr>
        </a:solidFill>
        <a:ln w="12700" cap="flat" cmpd="sng" algn="ctr">
          <a:solidFill>
            <a:schemeClr val="accent4">
              <a:hueOff val="3118708"/>
              <a:satOff val="-14390"/>
              <a:lumOff val="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86152-54C1-47EB-899D-0C522D35B52D}">
      <dsp:nvSpPr>
        <dsp:cNvPr id="0" name=""/>
        <dsp:cNvSpPr/>
      </dsp:nvSpPr>
      <dsp:spPr>
        <a:xfrm>
          <a:off x="5154524" y="2518853"/>
          <a:ext cx="380830" cy="380959"/>
        </a:xfrm>
        <a:prstGeom prst="ellipse">
          <a:avLst/>
        </a:prstGeom>
        <a:solidFill>
          <a:schemeClr val="accent4">
            <a:hueOff val="4158277"/>
            <a:satOff val="-19187"/>
            <a:lumOff val="706"/>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B78F3-5715-4A00-ADEA-640A47A6BD0F}">
      <dsp:nvSpPr>
        <dsp:cNvPr id="0" name=""/>
        <dsp:cNvSpPr/>
      </dsp:nvSpPr>
      <dsp:spPr>
        <a:xfrm>
          <a:off x="4125712" y="2328374"/>
          <a:ext cx="762473" cy="761918"/>
        </a:xfrm>
        <a:prstGeom prst="ellipse">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A92EA-4F5D-45C9-87F8-8F166A6AEF95}">
      <dsp:nvSpPr>
        <dsp:cNvPr id="0" name=""/>
        <dsp:cNvSpPr/>
      </dsp:nvSpPr>
      <dsp:spPr>
        <a:xfrm>
          <a:off x="7122015" y="1731872"/>
          <a:ext cx="380830" cy="380959"/>
        </a:xfrm>
        <a:prstGeom prst="ellipse">
          <a:avLst/>
        </a:prstGeom>
        <a:solidFill>
          <a:schemeClr val="accent4">
            <a:hueOff val="6237416"/>
            <a:satOff val="-28781"/>
            <a:lumOff val="1059"/>
            <a:alphaOff val="0"/>
          </a:schemeClr>
        </a:solidFill>
        <a:ln w="12700" cap="flat" cmpd="sng" algn="ctr">
          <a:solidFill>
            <a:schemeClr val="accent4">
              <a:hueOff val="6237416"/>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9E721-0ABB-4660-AD1D-A07B2A25ABCC}">
      <dsp:nvSpPr>
        <dsp:cNvPr id="0" name=""/>
        <dsp:cNvSpPr/>
      </dsp:nvSpPr>
      <dsp:spPr>
        <a:xfrm>
          <a:off x="7122015" y="3311619"/>
          <a:ext cx="380830" cy="380959"/>
        </a:xfrm>
        <a:prstGeom prst="ellipse">
          <a:avLst/>
        </a:prstGeom>
        <a:solidFill>
          <a:schemeClr val="accent4">
            <a:hueOff val="7276985"/>
            <a:satOff val="-33578"/>
            <a:lumOff val="1236"/>
            <a:alphaOff val="0"/>
          </a:schemeClr>
        </a:solidFill>
        <a:ln w="12700" cap="flat" cmpd="sng" algn="ctr">
          <a:solidFill>
            <a:schemeClr val="accent4">
              <a:hueOff val="7276985"/>
              <a:satOff val="-33578"/>
              <a:lumOff val="1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CE056-8C67-4212-A9F8-86E48C1B1D87}">
      <dsp:nvSpPr>
        <dsp:cNvPr id="0" name=""/>
        <dsp:cNvSpPr/>
      </dsp:nvSpPr>
      <dsp:spPr>
        <a:xfrm>
          <a:off x="7462246" y="2074272"/>
          <a:ext cx="380830" cy="380959"/>
        </a:xfrm>
        <a:prstGeom prst="ellipse">
          <a:avLst/>
        </a:prstGeom>
        <a:solidFill>
          <a:schemeClr val="accent4">
            <a:hueOff val="8316554"/>
            <a:satOff val="-38374"/>
            <a:lumOff val="1412"/>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17C87-30F8-4C73-B9FB-5F759269B968}">
      <dsp:nvSpPr>
        <dsp:cNvPr id="0" name=""/>
        <dsp:cNvSpPr/>
      </dsp:nvSpPr>
      <dsp:spPr>
        <a:xfrm>
          <a:off x="7484982" y="2971146"/>
          <a:ext cx="380830" cy="380959"/>
        </a:xfrm>
        <a:prstGeom prst="ellipse">
          <a:avLst/>
        </a:prstGeom>
        <a:solidFill>
          <a:schemeClr val="accent4">
            <a:hueOff val="9356124"/>
            <a:satOff val="-43171"/>
            <a:lumOff val="1589"/>
            <a:alphaOff val="0"/>
          </a:schemeClr>
        </a:solidFill>
        <a:ln w="12700" cap="flat" cmpd="sng" algn="ctr">
          <a:solidFill>
            <a:schemeClr val="accent4">
              <a:hueOff val="9356124"/>
              <a:satOff val="-43171"/>
              <a:lumOff val="1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8B606-8184-4880-8D68-913765D875DC}">
      <dsp:nvSpPr>
        <dsp:cNvPr id="0" name=""/>
        <dsp:cNvSpPr/>
      </dsp:nvSpPr>
      <dsp:spPr>
        <a:xfrm>
          <a:off x="0" y="781401"/>
          <a:ext cx="3856217" cy="3855863"/>
        </a:xfrm>
        <a:prstGeom prst="ellipse">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Sales</a:t>
          </a:r>
          <a:endParaRPr lang="ar-AE" sz="2000" b="1" kern="1200" dirty="0" smtClean="0">
            <a:solidFill>
              <a:schemeClr val="bg1"/>
            </a:solidFill>
            <a:latin typeface="Candara" panose="020E0502030303020204" pitchFamily="34" charset="0"/>
          </a:endParaRPr>
        </a:p>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Lease &amp; Licensing</a:t>
          </a:r>
        </a:p>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Commercial Services</a:t>
          </a:r>
        </a:p>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Security &amp; Compliance</a:t>
          </a:r>
        </a:p>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IT Services</a:t>
          </a:r>
        </a:p>
        <a:p>
          <a:pPr lvl="0" algn="l" defTabSz="889000">
            <a:lnSpc>
              <a:spcPct val="90000"/>
            </a:lnSpc>
            <a:spcBef>
              <a:spcPct val="0"/>
            </a:spcBef>
            <a:spcAft>
              <a:spcPct val="35000"/>
            </a:spcAft>
          </a:pPr>
          <a:r>
            <a:rPr lang="en-US" sz="2000" b="1" kern="1200" dirty="0" smtClean="0">
              <a:solidFill>
                <a:schemeClr val="bg1"/>
              </a:solidFill>
              <a:latin typeface="Candara" panose="020E0502030303020204" pitchFamily="34" charset="0"/>
            </a:rPr>
            <a:t>Facilities Management Services</a:t>
          </a:r>
        </a:p>
        <a:p>
          <a:pPr lvl="0" algn="l" defTabSz="889000" rtl="1">
            <a:lnSpc>
              <a:spcPct val="90000"/>
            </a:lnSpc>
            <a:spcBef>
              <a:spcPct val="0"/>
            </a:spcBef>
            <a:spcAft>
              <a:spcPct val="35000"/>
            </a:spcAft>
          </a:pPr>
          <a:r>
            <a:rPr lang="en-US" sz="2000" b="1" kern="1200" dirty="0" smtClean="0">
              <a:solidFill>
                <a:schemeClr val="bg1"/>
              </a:solidFill>
              <a:latin typeface="Candara" panose="020E0502030303020204" pitchFamily="34" charset="0"/>
            </a:rPr>
            <a:t>Invoicing &amp; Payment</a:t>
          </a:r>
          <a:endParaRPr lang="en-US" sz="2000" b="1" kern="1200" dirty="0">
            <a:solidFill>
              <a:schemeClr val="bg1"/>
            </a:solidFill>
            <a:latin typeface="Candara" panose="020E0502030303020204" pitchFamily="34" charset="0"/>
          </a:endParaRPr>
        </a:p>
      </dsp:txBody>
      <dsp:txXfrm>
        <a:off x="564730" y="1346079"/>
        <a:ext cx="2726757" cy="2726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onvergingText#1">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BE6B535-B1B5-462E-886D-60BC7868A6E0}" type="datetimeFigureOut">
              <a:rPr lang="en-US" smtClean="0"/>
              <a:pPr/>
              <a:t>5/22/2015</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DCED36C-BC81-4973-9357-11EA6C3BE702}" type="slidenum">
              <a:rPr lang="en-US" smtClean="0"/>
              <a:pPr/>
              <a:t>‹Nº›</a:t>
            </a:fld>
            <a:endParaRPr lang="en-US"/>
          </a:p>
        </p:txBody>
      </p:sp>
    </p:spTree>
    <p:extLst>
      <p:ext uri="{BB962C8B-B14F-4D97-AF65-F5344CB8AC3E}">
        <p14:creationId xmlns:p14="http://schemas.microsoft.com/office/powerpoint/2010/main" val="2246825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F741CF1-935B-42F4-A869-BD9910445C38}" type="datetimeFigureOut">
              <a:rPr lang="en-US" smtClean="0"/>
              <a:pPr/>
              <a:t>5/22/2015</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5249F24-9DB2-495D-AC18-9A28C8CD2517}" type="slidenum">
              <a:rPr lang="en-US" smtClean="0"/>
              <a:pPr/>
              <a:t>‹Nº›</a:t>
            </a:fld>
            <a:endParaRPr lang="en-US"/>
          </a:p>
        </p:txBody>
      </p:sp>
    </p:spTree>
    <p:extLst>
      <p:ext uri="{BB962C8B-B14F-4D97-AF65-F5344CB8AC3E}">
        <p14:creationId xmlns:p14="http://schemas.microsoft.com/office/powerpoint/2010/main" val="228078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49F24-9DB2-495D-AC18-9A28C8CD2517}" type="slidenum">
              <a:rPr lang="en-US" smtClean="0"/>
              <a:pPr/>
              <a:t>1</a:t>
            </a:fld>
            <a:endParaRPr lang="en-US"/>
          </a:p>
        </p:txBody>
      </p:sp>
    </p:spTree>
    <p:extLst>
      <p:ext uri="{BB962C8B-B14F-4D97-AF65-F5344CB8AC3E}">
        <p14:creationId xmlns:p14="http://schemas.microsoft.com/office/powerpoint/2010/main" val="1733229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275917"/>
            <a:ext cx="12192000" cy="1127051"/>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72287" y="1275917"/>
            <a:ext cx="4031823" cy="1127051"/>
          </a:xfrm>
          <a:prstGeom prst="rect">
            <a:avLst/>
          </a:prstGeom>
        </p:spPr>
      </p:pic>
      <p:sp>
        <p:nvSpPr>
          <p:cNvPr id="12" name="Title 1"/>
          <p:cNvSpPr>
            <a:spLocks noGrp="1"/>
          </p:cNvSpPr>
          <p:nvPr>
            <p:ph type="title" hasCustomPrompt="1"/>
          </p:nvPr>
        </p:nvSpPr>
        <p:spPr>
          <a:xfrm>
            <a:off x="4072286" y="3660326"/>
            <a:ext cx="4031823" cy="923330"/>
          </a:xfrm>
          <a:prstGeom prst="rect">
            <a:avLst/>
          </a:prstGeom>
          <a:noFill/>
          <a:ln>
            <a:solidFill>
              <a:srgbClr val="00394E"/>
            </a:solidFill>
          </a:ln>
        </p:spPr>
        <p:txBody>
          <a:bodyPr wrap="square" rtlCol="0" anchor="ctr">
            <a:spAutoFit/>
          </a:bodyPr>
          <a:lstStyle>
            <a:lvl1pPr algn="ctr">
              <a:defRPr lang="en-US" sz="2000" baseline="0">
                <a:solidFill>
                  <a:srgbClr val="00394E"/>
                </a:solidFill>
                <a:latin typeface="+mn-lt"/>
                <a:ea typeface="+mn-ea"/>
                <a:cs typeface="+mn-cs"/>
              </a:defRPr>
            </a:lvl1pPr>
          </a:lstStyle>
          <a:p>
            <a:pPr marL="0" lvl="0" algn="ctr"/>
            <a:r>
              <a:rPr lang="en-US" dirty="0" smtClean="0"/>
              <a:t>Title:</a:t>
            </a:r>
            <a:br>
              <a:rPr lang="en-US" dirty="0" smtClean="0"/>
            </a:br>
            <a:r>
              <a:rPr lang="en-US" dirty="0" smtClean="0"/>
              <a:t>Presented By</a:t>
            </a:r>
            <a:br>
              <a:rPr lang="en-US" dirty="0" smtClean="0"/>
            </a:br>
            <a:r>
              <a:rPr lang="en-US" dirty="0" smtClean="0"/>
              <a:t>Date</a:t>
            </a:r>
            <a:endParaRPr lang="en-US" dirty="0"/>
          </a:p>
        </p:txBody>
      </p:sp>
    </p:spTree>
    <p:extLst>
      <p:ext uri="{BB962C8B-B14F-4D97-AF65-F5344CB8AC3E}">
        <p14:creationId xmlns:p14="http://schemas.microsoft.com/office/powerpoint/2010/main" val="77121899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7D987-983B-4C2D-AFA8-5239C48FB218}" type="datetimeFigureOut">
              <a:rPr lang="en-US" smtClean="0"/>
              <a:pPr/>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141416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D987-983B-4C2D-AFA8-5239C48FB218}"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256705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D987-983B-4C2D-AFA8-5239C48FB218}"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271205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7D987-983B-4C2D-AFA8-5239C48FB218}"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190253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7D987-983B-4C2D-AFA8-5239C48FB218}"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66453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0" name="Group 9"/>
          <p:cNvGrpSpPr/>
          <p:nvPr userDrawn="1"/>
        </p:nvGrpSpPr>
        <p:grpSpPr>
          <a:xfrm>
            <a:off x="0" y="0"/>
            <a:ext cx="12192000" cy="1127051"/>
            <a:chOff x="0" y="0"/>
            <a:chExt cx="12192000" cy="1127051"/>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55311" y="0"/>
              <a:ext cx="8236689" cy="1127051"/>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031823" cy="1127051"/>
            </a:xfrm>
            <a:prstGeom prst="rect">
              <a:avLst/>
            </a:prstGeom>
          </p:spPr>
        </p:pic>
      </p:grpSp>
      <p:sp>
        <p:nvSpPr>
          <p:cNvPr id="12" name="Content Placeholder 2"/>
          <p:cNvSpPr>
            <a:spLocks noGrp="1"/>
          </p:cNvSpPr>
          <p:nvPr>
            <p:ph idx="1"/>
          </p:nvPr>
        </p:nvSpPr>
        <p:spPr>
          <a:xfrm>
            <a:off x="125815" y="1240833"/>
            <a:ext cx="11975806" cy="4883520"/>
          </a:xfrm>
          <a:prstGeom prst="rect">
            <a:avLst/>
          </a:prstGeom>
        </p:spPr>
        <p:txBody>
          <a:bodyPr/>
          <a:lstStyle>
            <a:lvl1pPr>
              <a:defRPr sz="3200">
                <a:solidFill>
                  <a:srgbClr val="00394E"/>
                </a:solidFill>
              </a:defRPr>
            </a:lvl1pPr>
            <a:lvl2pPr>
              <a:defRPr sz="2800">
                <a:solidFill>
                  <a:srgbClr val="00394E"/>
                </a:solidFill>
              </a:defRPr>
            </a:lvl2pPr>
            <a:lvl3pPr>
              <a:defRPr sz="2400">
                <a:solidFill>
                  <a:srgbClr val="00394E"/>
                </a:solidFill>
              </a:defRPr>
            </a:lvl3pPr>
            <a:lvl4pPr>
              <a:defRPr sz="2000">
                <a:solidFill>
                  <a:srgbClr val="00394E"/>
                </a:solidFill>
              </a:defRPr>
            </a:lvl4pPr>
            <a:lvl5pPr>
              <a:defRPr sz="2000">
                <a:solidFill>
                  <a:srgbClr val="0039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568223" y="6177517"/>
            <a:ext cx="623777" cy="680484"/>
          </a:xfrm>
          <a:prstGeom prst="rect">
            <a:avLst/>
          </a:prstGeom>
        </p:spPr>
      </p:pic>
      <p:sp>
        <p:nvSpPr>
          <p:cNvPr id="17" name="Title 1"/>
          <p:cNvSpPr>
            <a:spLocks noGrp="1"/>
          </p:cNvSpPr>
          <p:nvPr>
            <p:ph type="title" hasCustomPrompt="1"/>
          </p:nvPr>
        </p:nvSpPr>
        <p:spPr>
          <a:xfrm>
            <a:off x="11568223" y="6326376"/>
            <a:ext cx="613144" cy="369332"/>
          </a:xfrm>
          <a:prstGeom prst="rect">
            <a:avLst/>
          </a:prstGeom>
          <a:noFill/>
          <a:ln>
            <a:solidFill>
              <a:srgbClr val="00394E"/>
            </a:solidFill>
          </a:ln>
        </p:spPr>
        <p:txBody>
          <a:bodyPr wrap="square" rtlCol="0" anchor="ctr">
            <a:spAutoFit/>
          </a:bodyPr>
          <a:lstStyle>
            <a:lvl1pPr algn="ctr">
              <a:defRPr lang="en-US" sz="2000" baseline="0">
                <a:solidFill>
                  <a:srgbClr val="DCC26A"/>
                </a:solidFill>
                <a:latin typeface="+mn-lt"/>
                <a:ea typeface="+mn-ea"/>
                <a:cs typeface="+mn-cs"/>
              </a:defRPr>
            </a:lvl1pPr>
          </a:lstStyle>
          <a:p>
            <a:pPr marL="0" lvl="0" algn="ctr"/>
            <a:r>
              <a:rPr lang="en-US" dirty="0" smtClean="0"/>
              <a:t>#</a:t>
            </a:r>
            <a:endParaRPr lang="en-US" dirty="0"/>
          </a:p>
        </p:txBody>
      </p:sp>
      <p:sp>
        <p:nvSpPr>
          <p:cNvPr id="23" name="Content Placeholder 2"/>
          <p:cNvSpPr>
            <a:spLocks noGrp="1"/>
          </p:cNvSpPr>
          <p:nvPr>
            <p:ph idx="10" hasCustomPrompt="1"/>
          </p:nvPr>
        </p:nvSpPr>
        <p:spPr>
          <a:xfrm>
            <a:off x="4237074" y="230376"/>
            <a:ext cx="7896446" cy="630861"/>
          </a:xfrm>
          <a:prstGeom prst="rect">
            <a:avLst/>
          </a:prstGeom>
        </p:spPr>
        <p:txBody>
          <a:bodyPr/>
          <a:lstStyle>
            <a:lvl1pPr marL="0" indent="0">
              <a:buNone/>
              <a:defRPr sz="4000">
                <a:solidFill>
                  <a:srgbClr val="DCC26A"/>
                </a:solidFill>
              </a:defRPr>
            </a:lvl1pPr>
            <a:lvl2pPr>
              <a:defRPr sz="2800">
                <a:solidFill>
                  <a:srgbClr val="00394E"/>
                </a:solidFill>
              </a:defRPr>
            </a:lvl2pPr>
            <a:lvl3pPr>
              <a:defRPr sz="2400">
                <a:solidFill>
                  <a:srgbClr val="00394E"/>
                </a:solidFill>
              </a:defRPr>
            </a:lvl3pPr>
            <a:lvl4pPr>
              <a:defRPr sz="2000">
                <a:solidFill>
                  <a:srgbClr val="00394E"/>
                </a:solidFill>
              </a:defRPr>
            </a:lvl4pPr>
            <a:lvl5pPr marL="1828800" indent="0" algn="l">
              <a:buFont typeface="Arial" panose="020B0604020202020204" pitchFamily="34" charset="0"/>
              <a:buNone/>
              <a:defRPr sz="2000">
                <a:solidFill>
                  <a:srgbClr val="DCC26A"/>
                </a:solidFill>
              </a:defRPr>
            </a:lvl5pPr>
          </a:lstStyle>
          <a:p>
            <a:pPr lvl="0"/>
            <a:r>
              <a:rPr lang="en-US" dirty="0" smtClean="0"/>
              <a:t>Slide Title</a:t>
            </a:r>
            <a:endParaRPr lang="en-US" dirty="0"/>
          </a:p>
        </p:txBody>
      </p:sp>
    </p:spTree>
    <p:extLst>
      <p:ext uri="{BB962C8B-B14F-4D97-AF65-F5344CB8AC3E}">
        <p14:creationId xmlns:p14="http://schemas.microsoft.com/office/powerpoint/2010/main" val="375459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10" name="Group 9"/>
          <p:cNvGrpSpPr/>
          <p:nvPr userDrawn="1"/>
        </p:nvGrpSpPr>
        <p:grpSpPr>
          <a:xfrm>
            <a:off x="0" y="2870799"/>
            <a:ext cx="12192000" cy="1127051"/>
            <a:chOff x="0" y="0"/>
            <a:chExt cx="12192000" cy="1127051"/>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55311" y="0"/>
              <a:ext cx="8236689" cy="1127051"/>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031823" cy="1127051"/>
            </a:xfrm>
            <a:prstGeom prst="rect">
              <a:avLst/>
            </a:prstGeom>
          </p:spPr>
        </p:pic>
      </p:grpSp>
      <p:sp>
        <p:nvSpPr>
          <p:cNvPr id="23" name="Content Placeholder 2"/>
          <p:cNvSpPr>
            <a:spLocks noGrp="1"/>
          </p:cNvSpPr>
          <p:nvPr>
            <p:ph idx="10" hasCustomPrompt="1"/>
          </p:nvPr>
        </p:nvSpPr>
        <p:spPr>
          <a:xfrm>
            <a:off x="4237074" y="3101175"/>
            <a:ext cx="7896446" cy="630861"/>
          </a:xfrm>
          <a:prstGeom prst="rect">
            <a:avLst/>
          </a:prstGeom>
        </p:spPr>
        <p:txBody>
          <a:bodyPr/>
          <a:lstStyle>
            <a:lvl1pPr marL="0" indent="0">
              <a:buNone/>
              <a:defRPr sz="4000" baseline="0">
                <a:solidFill>
                  <a:srgbClr val="DCC26A"/>
                </a:solidFill>
              </a:defRPr>
            </a:lvl1pPr>
            <a:lvl2pPr>
              <a:defRPr sz="2800">
                <a:solidFill>
                  <a:srgbClr val="00394E"/>
                </a:solidFill>
              </a:defRPr>
            </a:lvl2pPr>
            <a:lvl3pPr>
              <a:defRPr sz="2400">
                <a:solidFill>
                  <a:srgbClr val="00394E"/>
                </a:solidFill>
              </a:defRPr>
            </a:lvl3pPr>
            <a:lvl4pPr>
              <a:defRPr sz="2000">
                <a:solidFill>
                  <a:srgbClr val="00394E"/>
                </a:solidFill>
              </a:defRPr>
            </a:lvl4pPr>
            <a:lvl5pPr marL="1828800" indent="0" algn="l">
              <a:buFont typeface="Arial" panose="020B0604020202020204" pitchFamily="34" charset="0"/>
              <a:buNone/>
              <a:defRPr sz="2000">
                <a:solidFill>
                  <a:srgbClr val="DCC26A"/>
                </a:solidFill>
              </a:defRPr>
            </a:lvl5pPr>
          </a:lstStyle>
          <a:p>
            <a:pPr lvl="0"/>
            <a:r>
              <a:rPr lang="en-US" dirty="0" smtClean="0"/>
              <a:t>Question or Thank</a:t>
            </a:r>
            <a:endParaRPr lang="en-US" dirty="0"/>
          </a:p>
        </p:txBody>
      </p:sp>
    </p:spTree>
    <p:extLst>
      <p:ext uri="{BB962C8B-B14F-4D97-AF65-F5344CB8AC3E}">
        <p14:creationId xmlns:p14="http://schemas.microsoft.com/office/powerpoint/2010/main" val="3650674792"/>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7D987-983B-4C2D-AFA8-5239C48FB218}"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242575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7D987-983B-4C2D-AFA8-5239C48FB218}"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255087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7D987-983B-4C2D-AFA8-5239C48FB218}"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6701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7D987-983B-4C2D-AFA8-5239C48FB218}"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5756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7D987-983B-4C2D-AFA8-5239C48FB218}" type="datetimeFigureOut">
              <a:rPr lang="en-US" smtClean="0"/>
              <a:pPr/>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386525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7D987-983B-4C2D-AFA8-5239C48FB218}" type="datetimeFigureOut">
              <a:rPr lang="en-US" smtClean="0"/>
              <a:pPr/>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EAC20-8083-4C73-8F76-F23DD126C937}" type="slidenum">
              <a:rPr lang="en-US" smtClean="0"/>
              <a:pPr/>
              <a:t>‹Nº›</a:t>
            </a:fld>
            <a:endParaRPr lang="en-US"/>
          </a:p>
        </p:txBody>
      </p:sp>
    </p:spTree>
    <p:extLst>
      <p:ext uri="{BB962C8B-B14F-4D97-AF65-F5344CB8AC3E}">
        <p14:creationId xmlns:p14="http://schemas.microsoft.com/office/powerpoint/2010/main" val="869802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5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7D987-983B-4C2D-AFA8-5239C48FB218}" type="datetimeFigureOut">
              <a:rPr lang="en-US" smtClean="0"/>
              <a:pPr/>
              <a:t>5/22/2015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AC20-8083-4C73-8F76-F23DD126C937}" type="slidenum">
              <a:rPr lang="en-US" smtClean="0"/>
              <a:pPr/>
              <a:t>‹Nº›</a:t>
            </a:fld>
            <a:endParaRPr lang="en-US"/>
          </a:p>
        </p:txBody>
      </p:sp>
    </p:spTree>
    <p:extLst>
      <p:ext uri="{BB962C8B-B14F-4D97-AF65-F5344CB8AC3E}">
        <p14:creationId xmlns:p14="http://schemas.microsoft.com/office/powerpoint/2010/main" val="209766139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ediawiki.org/wiki/Sites_using_MediaWiki" TargetMode="External"/><Relationship Id="rId3" Type="http://schemas.openxmlformats.org/officeDocument/2006/relationships/hyperlink" Target="https://en.wikipedia.org/wiki/Open_source" TargetMode="External"/><Relationship Id="rId7" Type="http://schemas.openxmlformats.org/officeDocument/2006/relationships/hyperlink" Target="https://wikimediafoundation.org/wiki/Home" TargetMode="External"/><Relationship Id="rId2" Type="http://schemas.openxmlformats.org/officeDocument/2006/relationships/hyperlink" Target="https://en.wikipedia.org/wiki/Free_software" TargetMode="External"/><Relationship Id="rId1" Type="http://schemas.openxmlformats.org/officeDocument/2006/relationships/slideLayout" Target="../slideLayouts/slideLayout2.xml"/><Relationship Id="rId6" Type="http://schemas.openxmlformats.org/officeDocument/2006/relationships/hyperlink" Target="https://en.wikipedia.org/wiki/Main_Page" TargetMode="External"/><Relationship Id="rId5" Type="http://schemas.openxmlformats.org/officeDocument/2006/relationships/hyperlink" Target="http://www.php.net/" TargetMode="External"/><Relationship Id="rId10" Type="http://schemas.openxmlformats.org/officeDocument/2006/relationships/image" Target="../media/image8.jpeg"/><Relationship Id="rId4" Type="http://schemas.openxmlformats.org/officeDocument/2006/relationships/hyperlink" Target="https://en.wikipedia.org/wiki/Wiki"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8.jpe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microsoft.com/office/2007/relationships/hdphoto" Target="../media/hdphoto2.wdp"/><Relationship Id="rId10" Type="http://schemas.openxmlformats.org/officeDocument/2006/relationships/image" Target="../media/image21.jpe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0.png"/><Relationship Id="rId7" Type="http://schemas.openxmlformats.org/officeDocument/2006/relationships/diagramColors" Target="../diagrams/colors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2286" y="3937325"/>
            <a:ext cx="4031823" cy="369332"/>
          </a:xfrm>
        </p:spPr>
        <p:txBody>
          <a:bodyPr/>
          <a:lstStyle/>
          <a:p>
            <a:r>
              <a:rPr lang="en-US" dirty="0" smtClean="0"/>
              <a:t>WFZO</a:t>
            </a:r>
            <a:endParaRPr lang="en-US" dirty="0"/>
          </a:p>
        </p:txBody>
      </p:sp>
      <p:sp>
        <p:nvSpPr>
          <p:cNvPr id="3" name="Title 2"/>
          <p:cNvSpPr txBox="1">
            <a:spLocks/>
          </p:cNvSpPr>
          <p:nvPr/>
        </p:nvSpPr>
        <p:spPr>
          <a:xfrm>
            <a:off x="11568223" y="6512818"/>
            <a:ext cx="613144" cy="369332"/>
          </a:xfrm>
          <a:prstGeom prst="rect">
            <a:avLst/>
          </a:prstGeom>
          <a:noFill/>
          <a:ln>
            <a:solidFill>
              <a:srgbClr val="00394E"/>
            </a:solidFill>
          </a:ln>
        </p:spPr>
        <p:txBody>
          <a:bodyPr wrap="square" rtlCol="0" anchor="ctr">
            <a:spAutoFit/>
          </a:bodyPr>
          <a:lstStyle>
            <a:lvl1pPr algn="ctr" defTabSz="914400" rtl="0" eaLnBrk="1" latinLnBrk="0" hangingPunct="1">
              <a:lnSpc>
                <a:spcPct val="90000"/>
              </a:lnSpc>
              <a:spcBef>
                <a:spcPct val="0"/>
              </a:spcBef>
              <a:buNone/>
              <a:defRPr lang="en-US" sz="2000" kern="1200" baseline="0">
                <a:solidFill>
                  <a:srgbClr val="00394E"/>
                </a:solidFill>
                <a:latin typeface="+mn-lt"/>
                <a:ea typeface="+mn-ea"/>
                <a:cs typeface="+mn-cs"/>
              </a:defRPr>
            </a:lvl1pPr>
          </a:lstStyle>
          <a:p>
            <a:r>
              <a:rPr lang="en-US" dirty="0" smtClean="0"/>
              <a:t>1</a:t>
            </a:r>
            <a:endParaRPr lang="en-US" dirty="0"/>
          </a:p>
        </p:txBody>
      </p:sp>
    </p:spTree>
    <p:extLst>
      <p:ext uri="{BB962C8B-B14F-4D97-AF65-F5344CB8AC3E}">
        <p14:creationId xmlns:p14="http://schemas.microsoft.com/office/powerpoint/2010/main" val="1251268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8223" y="6326376"/>
            <a:ext cx="613144" cy="369332"/>
          </a:xfrm>
        </p:spPr>
        <p:txBody>
          <a:bodyPr/>
          <a:lstStyle/>
          <a:p>
            <a:r>
              <a:rPr lang="en-US" dirty="0" smtClean="0"/>
              <a:t>10</a:t>
            </a:r>
            <a:endParaRPr lang="en-US" dirty="0"/>
          </a:p>
        </p:txBody>
      </p:sp>
      <p:sp>
        <p:nvSpPr>
          <p:cNvPr id="7" name="Shape 40"/>
          <p:cNvSpPr/>
          <p:nvPr/>
        </p:nvSpPr>
        <p:spPr>
          <a:xfrm>
            <a:off x="8320392" y="4921517"/>
            <a:ext cx="2926080" cy="1188720"/>
          </a:xfrm>
          <a:prstGeom prst="roundRect">
            <a:avLst>
              <a:gd name="adj" fmla="val 11271"/>
            </a:avLst>
          </a:prstGeom>
          <a:gradFill>
            <a:gsLst>
              <a:gs pos="0">
                <a:srgbClr val="80B860"/>
              </a:gs>
              <a:gs pos="50000">
                <a:srgbClr val="6FB242"/>
              </a:gs>
              <a:gs pos="100000">
                <a:srgbClr val="61A236"/>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Tenant Program</a:t>
            </a:r>
          </a:p>
          <a:p>
            <a:pPr marL="285750" lvl="0" indent="-285750">
              <a:buFont typeface="Arial" pitchFamily="34" charset="0"/>
              <a:buChar char="•"/>
            </a:pPr>
            <a:r>
              <a:rPr lang="en-US" sz="2000" dirty="0"/>
              <a:t>Smart Zones</a:t>
            </a:r>
          </a:p>
          <a:p>
            <a:pPr marL="285750" lvl="0" indent="-285750">
              <a:buFont typeface="Arial" pitchFamily="34" charset="0"/>
              <a:buChar char="•"/>
            </a:pPr>
            <a:r>
              <a:rPr lang="en-US" sz="2000" dirty="0"/>
              <a:t>Green Zones</a:t>
            </a:r>
          </a:p>
          <a:p>
            <a:pPr marL="285750" lvl="0" indent="-285750">
              <a:buFont typeface="Arial" pitchFamily="34" charset="0"/>
              <a:buChar char="•"/>
            </a:pPr>
            <a:r>
              <a:rPr lang="en-US" sz="2000" dirty="0"/>
              <a:t>Zones Governance</a:t>
            </a:r>
          </a:p>
        </p:txBody>
      </p:sp>
      <p:sp>
        <p:nvSpPr>
          <p:cNvPr id="9" name="Shape 42"/>
          <p:cNvSpPr/>
          <p:nvPr/>
        </p:nvSpPr>
        <p:spPr>
          <a:xfrm rot="5400000">
            <a:off x="2142216" y="3777373"/>
            <a:ext cx="493815"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6" name="Shape 50"/>
          <p:cNvSpPr/>
          <p:nvPr/>
        </p:nvSpPr>
        <p:spPr>
          <a:xfrm rot="5400000">
            <a:off x="9547247" y="3777373"/>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7" name="Shape 51"/>
          <p:cNvSpPr/>
          <p:nvPr/>
        </p:nvSpPr>
        <p:spPr>
          <a:xfrm>
            <a:off x="926085" y="4921515"/>
            <a:ext cx="2926080" cy="1188720"/>
          </a:xfrm>
          <a:prstGeom prst="roundRect">
            <a:avLst>
              <a:gd name="adj" fmla="val 10640"/>
            </a:avLst>
          </a:prstGeom>
          <a:gradFill>
            <a:gsLst>
              <a:gs pos="0">
                <a:srgbClr val="5F82CB"/>
              </a:gs>
              <a:gs pos="50000">
                <a:srgbClr val="3E70CA"/>
              </a:gs>
              <a:gs pos="100000">
                <a:srgbClr val="2F61BA"/>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World FZO Observatory</a:t>
            </a:r>
          </a:p>
          <a:p>
            <a:pPr marL="285750" lvl="0" indent="-285750">
              <a:buFont typeface="Arial" pitchFamily="34" charset="0"/>
              <a:buChar char="•"/>
            </a:pPr>
            <a:r>
              <a:rPr lang="en-US" sz="2000" dirty="0"/>
              <a:t>FZ </a:t>
            </a:r>
            <a:r>
              <a:rPr lang="en-US" sz="2000" dirty="0" err="1"/>
              <a:t>pedia</a:t>
            </a:r>
            <a:endParaRPr lang="en-US" sz="2000" i="1" dirty="0"/>
          </a:p>
          <a:p>
            <a:pPr marL="285750" lvl="0" indent="-285750">
              <a:buFont typeface="Arial" pitchFamily="34" charset="0"/>
              <a:buChar char="•"/>
            </a:pPr>
            <a:r>
              <a:rPr lang="en-US" sz="2000" dirty="0"/>
              <a:t>Open University</a:t>
            </a:r>
            <a:endParaRPr lang="en-US" sz="2000" i="1" dirty="0"/>
          </a:p>
        </p:txBody>
      </p:sp>
      <p:sp>
        <p:nvSpPr>
          <p:cNvPr id="19" name="Shape 53"/>
          <p:cNvSpPr/>
          <p:nvPr/>
        </p:nvSpPr>
        <p:spPr>
          <a:xfrm>
            <a:off x="4277599" y="4968798"/>
            <a:ext cx="3657600" cy="1554480"/>
          </a:xfrm>
          <a:prstGeom prst="roundRect">
            <a:avLst>
              <a:gd name="adj" fmla="val 10618"/>
            </a:avLst>
          </a:prstGeom>
          <a:solidFill>
            <a:srgbClr val="ED7D31"/>
          </a:solidFill>
          <a:ln w="3175">
            <a:solidFill>
              <a:srgbClr val="00394E"/>
            </a:solidFill>
            <a:miter/>
          </a:ln>
        </p:spPr>
        <p:txBody>
          <a:bodyPr lIns="40819" tIns="40819" rIns="40819" bIns="40819" anchor="ctr"/>
          <a:lstStyle/>
          <a:p>
            <a:pPr marL="342900" lvl="0" indent="-342900">
              <a:buFont typeface="Arial" pitchFamily="34" charset="0"/>
              <a:buChar char="•"/>
            </a:pPr>
            <a:r>
              <a:rPr lang="en-US" sz="2000" dirty="0"/>
              <a:t>B2B meetings and networking events across programs</a:t>
            </a:r>
          </a:p>
          <a:p>
            <a:pPr marL="342900" lvl="0" indent="-342900">
              <a:buFont typeface="Arial" pitchFamily="34" charset="0"/>
              <a:buChar char="•"/>
            </a:pPr>
            <a:r>
              <a:rPr lang="en-US" sz="2000" dirty="0"/>
              <a:t>Business Directory and Marketplace</a:t>
            </a:r>
          </a:p>
          <a:p>
            <a:pPr marL="342900" lvl="0" indent="-342900">
              <a:buFont typeface="Arial" pitchFamily="34" charset="0"/>
              <a:buChar char="•"/>
            </a:pPr>
            <a:r>
              <a:rPr lang="en-US" sz="2000" dirty="0"/>
              <a:t>FZ Economic Outlook Events</a:t>
            </a:r>
          </a:p>
        </p:txBody>
      </p:sp>
      <p:sp>
        <p:nvSpPr>
          <p:cNvPr id="22" name="Shape 50"/>
          <p:cNvSpPr/>
          <p:nvPr/>
        </p:nvSpPr>
        <p:spPr>
          <a:xfrm rot="5400000">
            <a:off x="5867289" y="3824654"/>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20" name="Oval 19"/>
          <p:cNvSpPr/>
          <p:nvPr/>
        </p:nvSpPr>
        <p:spPr>
          <a:xfrm>
            <a:off x="1216963" y="1452675"/>
            <a:ext cx="2344323" cy="2315320"/>
          </a:xfrm>
          <a:prstGeom prst="ellipse">
            <a:avLst/>
          </a:prstGeom>
          <a:solidFill>
            <a:schemeClr val="accent1"/>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Knowledge</a:t>
            </a:r>
            <a:endParaRPr lang="en-US" b="1" dirty="0">
              <a:solidFill>
                <a:schemeClr val="tx2">
                  <a:lumMod val="75000"/>
                </a:schemeClr>
              </a:solidFill>
            </a:endParaRPr>
          </a:p>
        </p:txBody>
      </p:sp>
      <p:sp>
        <p:nvSpPr>
          <p:cNvPr id="21" name="Oval 20"/>
          <p:cNvSpPr/>
          <p:nvPr/>
        </p:nvSpPr>
        <p:spPr>
          <a:xfrm>
            <a:off x="4934238" y="1448725"/>
            <a:ext cx="2344323" cy="2315320"/>
          </a:xfrm>
          <a:prstGeom prst="ellipse">
            <a:avLst/>
          </a:prstGeom>
          <a:solidFill>
            <a:schemeClr val="accent2"/>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Network</a:t>
            </a:r>
            <a:endParaRPr lang="en-US" b="1" dirty="0">
              <a:solidFill>
                <a:schemeClr val="tx2">
                  <a:lumMod val="75000"/>
                </a:schemeClr>
              </a:solidFill>
            </a:endParaRPr>
          </a:p>
        </p:txBody>
      </p:sp>
      <p:sp>
        <p:nvSpPr>
          <p:cNvPr id="32" name="Oval 31"/>
          <p:cNvSpPr/>
          <p:nvPr/>
        </p:nvSpPr>
        <p:spPr>
          <a:xfrm>
            <a:off x="8611270" y="1452675"/>
            <a:ext cx="2344323" cy="2315320"/>
          </a:xfrm>
          <a:prstGeom prst="ellipse">
            <a:avLst/>
          </a:prstGeom>
          <a:solidFill>
            <a:schemeClr val="accent6"/>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Support</a:t>
            </a:r>
            <a:endParaRPr lang="en-US" b="1" dirty="0">
              <a:solidFill>
                <a:schemeClr val="tx2">
                  <a:lumMod val="75000"/>
                </a:schemeClr>
              </a:solidFill>
            </a:endParaRPr>
          </a:p>
        </p:txBody>
      </p:sp>
      <p:sp>
        <p:nvSpPr>
          <p:cNvPr id="33" name="Content Placeholder 3"/>
          <p:cNvSpPr>
            <a:spLocks noGrp="1"/>
          </p:cNvSpPr>
          <p:nvPr>
            <p:ph idx="10"/>
          </p:nvPr>
        </p:nvSpPr>
        <p:spPr>
          <a:xfrm>
            <a:off x="4237074" y="230376"/>
            <a:ext cx="7896446" cy="630861"/>
          </a:xfrm>
        </p:spPr>
        <p:txBody>
          <a:bodyPr/>
          <a:lstStyle/>
          <a:p>
            <a:pPr algn="r"/>
            <a:r>
              <a:rPr lang="en-US" dirty="0" smtClean="0"/>
              <a:t>Range of Services</a:t>
            </a:r>
            <a:endParaRPr lang="en-US" dirty="0"/>
          </a:p>
        </p:txBody>
      </p:sp>
    </p:spTree>
    <p:extLst>
      <p:ext uri="{BB962C8B-B14F-4D97-AF65-F5344CB8AC3E}">
        <p14:creationId xmlns:p14="http://schemas.microsoft.com/office/powerpoint/2010/main" val="38744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P spid="17" grpId="0" animBg="1"/>
      <p:bldP spid="19" grpId="0" animBg="1"/>
      <p:bldP spid="22" grpId="0" animBg="1"/>
      <p:bldP spid="20" grpId="0" animBg="1"/>
      <p:bldP spid="2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3686644"/>
          </a:xfrm>
        </p:spPr>
        <p:txBody>
          <a:bodyPr/>
          <a:lstStyle/>
          <a:p>
            <a:pPr marL="0" indent="0">
              <a:buNone/>
            </a:pPr>
            <a:r>
              <a:rPr lang="en-US" sz="2000" b="1" dirty="0" smtClean="0"/>
              <a:t>Objective</a:t>
            </a:r>
            <a:endParaRPr lang="en-US" sz="2000" dirty="0" smtClean="0"/>
          </a:p>
          <a:p>
            <a:pPr marL="685800"/>
            <a:r>
              <a:rPr lang="en-US" sz="2000" dirty="0" smtClean="0"/>
              <a:t>The observatory will collect and analyze original data on the free zones in the world to assess their  economic impact and advise the policy makers. It will be an access to markets research upon the request of the members to support their prospective abroad. End of the day, this observatory will be the tool of the Free Zones for their policy advocacy.</a:t>
            </a:r>
          </a:p>
          <a:p>
            <a:pPr marL="685800" algn="just"/>
            <a:r>
              <a:rPr lang="en-US" sz="2000" dirty="0"/>
              <a:t>With the Observatory, we will develop three kind of output for the members</a:t>
            </a:r>
            <a:r>
              <a:rPr lang="en-US" sz="2000" dirty="0" smtClean="0"/>
              <a:t>:</a:t>
            </a:r>
            <a:endParaRPr lang="en-US" sz="2000" dirty="0"/>
          </a:p>
          <a:p>
            <a:pPr lvl="2" algn="just">
              <a:spcBef>
                <a:spcPts val="1000"/>
              </a:spcBef>
            </a:pPr>
            <a:r>
              <a:rPr lang="en-US" sz="1800" dirty="0"/>
              <a:t>Some </a:t>
            </a:r>
            <a:r>
              <a:rPr lang="en-US" sz="1800" b="1" dirty="0"/>
              <a:t>Indicators</a:t>
            </a:r>
            <a:r>
              <a:rPr lang="en-US" sz="1800" dirty="0"/>
              <a:t>, in terms of trade, FDI and incentives, to update the members of the global trends through </a:t>
            </a:r>
            <a:r>
              <a:rPr lang="en-US" sz="1800" dirty="0" smtClean="0"/>
              <a:t>a monthly </a:t>
            </a:r>
            <a:r>
              <a:rPr lang="en-US" sz="1800" dirty="0"/>
              <a:t>World FZO Bulletin (in house work</a:t>
            </a:r>
            <a:r>
              <a:rPr lang="en-US" sz="1800" dirty="0" smtClean="0"/>
              <a:t>)</a:t>
            </a:r>
            <a:endParaRPr lang="en-US" sz="1800" dirty="0"/>
          </a:p>
          <a:p>
            <a:pPr lvl="2" algn="just">
              <a:spcBef>
                <a:spcPts val="1000"/>
              </a:spcBef>
            </a:pPr>
            <a:r>
              <a:rPr lang="en-US" sz="1800" dirty="0"/>
              <a:t>An </a:t>
            </a:r>
            <a:r>
              <a:rPr lang="en-US" sz="1800" b="1" dirty="0"/>
              <a:t>Atlas</a:t>
            </a:r>
            <a:r>
              <a:rPr lang="en-US" sz="1800" dirty="0"/>
              <a:t> of the Free Zones in the World, with some comparative </a:t>
            </a:r>
            <a:r>
              <a:rPr lang="en-US" sz="1800" dirty="0" smtClean="0"/>
              <a:t>data</a:t>
            </a:r>
            <a:endParaRPr lang="en-US" sz="1800" dirty="0"/>
          </a:p>
          <a:p>
            <a:pPr lvl="2" algn="just">
              <a:spcBef>
                <a:spcPts val="1000"/>
              </a:spcBef>
            </a:pPr>
            <a:r>
              <a:rPr lang="en-US" sz="1800" dirty="0"/>
              <a:t>The Annual Report on the Free Zones Global Trends: </a:t>
            </a:r>
            <a:r>
              <a:rPr lang="en-US" sz="1800" b="1" dirty="0"/>
              <a:t>Free Zones Economic Outlook </a:t>
            </a:r>
            <a:r>
              <a:rPr lang="en-US" sz="1800" b="1" dirty="0" smtClean="0"/>
              <a:t>Report</a:t>
            </a:r>
            <a:endParaRPr lang="en-US" sz="1800" dirty="0"/>
          </a:p>
        </p:txBody>
      </p:sp>
      <p:sp>
        <p:nvSpPr>
          <p:cNvPr id="11" name="Title 10"/>
          <p:cNvSpPr>
            <a:spLocks noGrp="1"/>
          </p:cNvSpPr>
          <p:nvPr>
            <p:ph type="title"/>
          </p:nvPr>
        </p:nvSpPr>
        <p:spPr/>
        <p:txBody>
          <a:bodyPr/>
          <a:lstStyle/>
          <a:p>
            <a:r>
              <a:rPr lang="en-US" dirty="0" smtClean="0"/>
              <a:t>11</a:t>
            </a:r>
            <a:endParaRPr lang="en-US" dirty="0"/>
          </a:p>
        </p:txBody>
      </p:sp>
      <p:sp>
        <p:nvSpPr>
          <p:cNvPr id="17" name="Content Placeholder 16"/>
          <p:cNvSpPr>
            <a:spLocks noGrp="1"/>
          </p:cNvSpPr>
          <p:nvPr>
            <p:ph idx="10"/>
          </p:nvPr>
        </p:nvSpPr>
        <p:spPr/>
        <p:txBody>
          <a:bodyPr/>
          <a:lstStyle/>
          <a:p>
            <a:pPr algn="r"/>
            <a:r>
              <a:rPr lang="en-US" dirty="0" smtClean="0"/>
              <a:t>World FZO Observatory</a:t>
            </a:r>
            <a:endParaRPr lang="en-US" sz="2000" dirty="0"/>
          </a:p>
        </p:txBody>
      </p:sp>
    </p:spTree>
    <p:extLst>
      <p:ext uri="{BB962C8B-B14F-4D97-AF65-F5344CB8AC3E}">
        <p14:creationId xmlns:p14="http://schemas.microsoft.com/office/powerpoint/2010/main" val="188955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lgn="ctr">
              <a:buNone/>
            </a:pPr>
            <a:endParaRPr lang="en-US" sz="1200" dirty="0" smtClean="0"/>
          </a:p>
          <a:p>
            <a:pPr marL="0" indent="0">
              <a:buNone/>
            </a:pPr>
            <a:r>
              <a:rPr lang="en-US" sz="2000" dirty="0"/>
              <a:t>The bulletin will be structured as the following</a:t>
            </a:r>
            <a:r>
              <a:rPr lang="en-US" sz="2000" dirty="0" smtClean="0"/>
              <a:t>:</a:t>
            </a:r>
            <a:endParaRPr lang="fr-FR" sz="2000" dirty="0"/>
          </a:p>
          <a:p>
            <a:r>
              <a:rPr lang="en-US" sz="2000" b="1" u="sng" dirty="0"/>
              <a:t>Introduction</a:t>
            </a:r>
            <a:r>
              <a:rPr lang="en-US" sz="2000" b="1" dirty="0"/>
              <a:t>: </a:t>
            </a:r>
            <a:r>
              <a:rPr lang="en-US" sz="2000" dirty="0" smtClean="0"/>
              <a:t>State </a:t>
            </a:r>
            <a:r>
              <a:rPr lang="en-US" sz="2000" dirty="0"/>
              <a:t>of the art, review of the past trends and how they continue or change this quarter</a:t>
            </a:r>
            <a:r>
              <a:rPr lang="en-US" sz="2000" dirty="0" smtClean="0"/>
              <a:t>.</a:t>
            </a:r>
            <a:endParaRPr lang="fr-FR" sz="2000" dirty="0"/>
          </a:p>
          <a:p>
            <a:r>
              <a:rPr lang="en-US" sz="2000" b="1" u="sng" dirty="0"/>
              <a:t>General overview:</a:t>
            </a:r>
            <a:endParaRPr lang="fr-FR" sz="2000" b="1" u="sng" dirty="0"/>
          </a:p>
          <a:p>
            <a:r>
              <a:rPr lang="en-US" sz="2000" dirty="0"/>
              <a:t>Evolution of the aggregated flow of FDI in the World</a:t>
            </a:r>
            <a:endParaRPr lang="fr-FR" sz="2000" dirty="0"/>
          </a:p>
          <a:p>
            <a:r>
              <a:rPr lang="en-US" sz="2000" dirty="0"/>
              <a:t>Breakdown of the FDI flow per region of the World, with analysis of the increase/decrease region of origin and region of destination</a:t>
            </a:r>
            <a:endParaRPr lang="fr-FR" sz="2000" dirty="0"/>
          </a:p>
          <a:p>
            <a:r>
              <a:rPr lang="en-US" sz="2000" dirty="0"/>
              <a:t>The main components of FDI flow per sectors and the fast growing ones</a:t>
            </a:r>
            <a:endParaRPr lang="fr-FR" sz="2000" dirty="0"/>
          </a:p>
          <a:p>
            <a:r>
              <a:rPr lang="en-US" sz="2000" dirty="0"/>
              <a:t>The industry with the best jobs impact/Capex invested per </a:t>
            </a:r>
            <a:r>
              <a:rPr lang="en-US" sz="2000" dirty="0" smtClean="0"/>
              <a:t>regions</a:t>
            </a:r>
            <a:endParaRPr lang="fr-FR" sz="2000" dirty="0"/>
          </a:p>
          <a:p>
            <a:r>
              <a:rPr lang="en-US" sz="2000" b="1" u="sng" dirty="0"/>
              <a:t>Regional focus:</a:t>
            </a:r>
            <a:endParaRPr lang="fr-FR" sz="2000" b="1" u="sng" dirty="0"/>
          </a:p>
          <a:p>
            <a:r>
              <a:rPr lang="en-US" sz="2000" dirty="0"/>
              <a:t>The FDI trends in terms of industry per region and the major economies invested in the regions (intra-regional vs. inter regional FDI markets</a:t>
            </a:r>
            <a:r>
              <a:rPr lang="en-US" sz="2000" dirty="0" smtClean="0"/>
              <a:t>)</a:t>
            </a:r>
            <a:endParaRPr lang="fr-FR" sz="2000" dirty="0"/>
          </a:p>
          <a:p>
            <a:r>
              <a:rPr lang="en-US" sz="2000" dirty="0"/>
              <a:t>The FZ/SEZ trends in the different regions of the World with the same approach (industry, jobs, increase/decrease)</a:t>
            </a:r>
            <a:endParaRPr lang="fr-FR" sz="2000" dirty="0"/>
          </a:p>
        </p:txBody>
      </p:sp>
      <p:sp>
        <p:nvSpPr>
          <p:cNvPr id="17" name="Content Placeholder 16"/>
          <p:cNvSpPr>
            <a:spLocks noGrp="1"/>
          </p:cNvSpPr>
          <p:nvPr>
            <p:ph idx="10"/>
          </p:nvPr>
        </p:nvSpPr>
        <p:spPr/>
        <p:txBody>
          <a:bodyPr/>
          <a:lstStyle/>
          <a:p>
            <a:pPr algn="r"/>
            <a:r>
              <a:rPr lang="en-US" dirty="0"/>
              <a:t>World FZO </a:t>
            </a:r>
            <a:r>
              <a:rPr lang="en-US" dirty="0" smtClean="0"/>
              <a:t>Bulletin</a:t>
            </a:r>
            <a:endParaRPr lang="en-US" sz="2000" dirty="0"/>
          </a:p>
        </p:txBody>
      </p:sp>
      <p:sp>
        <p:nvSpPr>
          <p:cNvPr id="5" name="Title 4"/>
          <p:cNvSpPr>
            <a:spLocks noGrp="1"/>
          </p:cNvSpPr>
          <p:nvPr>
            <p:ph type="title"/>
          </p:nvPr>
        </p:nvSpPr>
        <p:spPr/>
        <p:txBody>
          <a:bodyPr/>
          <a:lstStyle/>
          <a:p>
            <a:r>
              <a:rPr lang="en-US" dirty="0" smtClean="0"/>
              <a:t>12</a:t>
            </a:r>
            <a:endParaRPr lang="en-US" dirty="0"/>
          </a:p>
        </p:txBody>
      </p:sp>
    </p:spTree>
    <p:extLst>
      <p:ext uri="{BB962C8B-B14F-4D97-AF65-F5344CB8AC3E}">
        <p14:creationId xmlns:p14="http://schemas.microsoft.com/office/powerpoint/2010/main" val="3000765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buNone/>
            </a:pPr>
            <a:r>
              <a:rPr lang="en-US" sz="2000" b="1" dirty="0" smtClean="0"/>
              <a:t>Objective</a:t>
            </a:r>
            <a:r>
              <a:rPr lang="en-US" sz="2000" dirty="0" smtClean="0"/>
              <a:t>: </a:t>
            </a:r>
          </a:p>
          <a:p>
            <a:pPr marL="0" indent="0">
              <a:buNone/>
            </a:pPr>
            <a:r>
              <a:rPr lang="en-US" sz="2000" dirty="0" smtClean="0"/>
              <a:t>The FZ </a:t>
            </a:r>
            <a:r>
              <a:rPr lang="en-US" sz="2000" dirty="0" err="1" smtClean="0"/>
              <a:t>Pedia</a:t>
            </a:r>
            <a:r>
              <a:rPr lang="en-US" sz="2000" dirty="0" smtClean="0"/>
              <a:t> will gather together the main research and analysis on the free zone/SEZ field online. It will be the first place to search for any expertise on free zones, with a scientific community participating in its development. It will act as on Online and Open Library</a:t>
            </a:r>
            <a:endParaRPr lang="en-US" sz="2000" dirty="0"/>
          </a:p>
        </p:txBody>
      </p:sp>
      <p:sp>
        <p:nvSpPr>
          <p:cNvPr id="11" name="Title 10"/>
          <p:cNvSpPr>
            <a:spLocks noGrp="1"/>
          </p:cNvSpPr>
          <p:nvPr>
            <p:ph type="title"/>
          </p:nvPr>
        </p:nvSpPr>
        <p:spPr/>
        <p:txBody>
          <a:bodyPr/>
          <a:lstStyle/>
          <a:p>
            <a:r>
              <a:rPr lang="en-US" dirty="0" smtClean="0"/>
              <a:t>13</a:t>
            </a:r>
            <a:endParaRPr lang="en-US" dirty="0"/>
          </a:p>
        </p:txBody>
      </p:sp>
      <p:sp>
        <p:nvSpPr>
          <p:cNvPr id="17" name="Content Placeholder 16"/>
          <p:cNvSpPr>
            <a:spLocks noGrp="1"/>
          </p:cNvSpPr>
          <p:nvPr>
            <p:ph idx="10"/>
          </p:nvPr>
        </p:nvSpPr>
        <p:spPr/>
        <p:txBody>
          <a:bodyPr/>
          <a:lstStyle/>
          <a:p>
            <a:pPr algn="r"/>
            <a:r>
              <a:rPr lang="en-US" dirty="0" smtClean="0"/>
              <a:t>FZ </a:t>
            </a:r>
            <a:r>
              <a:rPr lang="en-US" dirty="0" err="1" smtClean="0"/>
              <a:t>Pedia</a:t>
            </a:r>
            <a:endParaRPr lang="en-US" sz="2000" dirty="0"/>
          </a:p>
        </p:txBody>
      </p:sp>
      <p:sp>
        <p:nvSpPr>
          <p:cNvPr id="2" name="Rectangle 1"/>
          <p:cNvSpPr/>
          <p:nvPr/>
        </p:nvSpPr>
        <p:spPr>
          <a:xfrm>
            <a:off x="0" y="6328122"/>
            <a:ext cx="11546006" cy="461665"/>
          </a:xfrm>
          <a:prstGeom prst="rect">
            <a:avLst/>
          </a:prstGeom>
        </p:spPr>
        <p:txBody>
          <a:bodyPr wrap="square">
            <a:spAutoFit/>
          </a:bodyPr>
          <a:lstStyle/>
          <a:p>
            <a:r>
              <a:rPr lang="en-US" sz="1200" b="1" dirty="0" err="1"/>
              <a:t>MediaWiki</a:t>
            </a:r>
            <a:r>
              <a:rPr lang="en-US" sz="1200" dirty="0"/>
              <a:t> is a </a:t>
            </a:r>
            <a:r>
              <a:rPr lang="en-US" sz="1200" dirty="0">
                <a:hlinkClick r:id="rId2" tooltip="w:Free software"/>
              </a:rPr>
              <a:t>free software</a:t>
            </a:r>
            <a:r>
              <a:rPr lang="en-US" sz="1200" dirty="0"/>
              <a:t> </a:t>
            </a:r>
            <a:r>
              <a:rPr lang="en-US" sz="1200" dirty="0">
                <a:hlinkClick r:id="rId3" tooltip="w:Open source"/>
              </a:rPr>
              <a:t>open source</a:t>
            </a:r>
            <a:r>
              <a:rPr lang="en-US" sz="1200" dirty="0"/>
              <a:t> </a:t>
            </a:r>
            <a:r>
              <a:rPr lang="en-US" sz="1200" dirty="0">
                <a:hlinkClick r:id="rId4" tooltip="w:Wiki"/>
              </a:rPr>
              <a:t>wiki</a:t>
            </a:r>
            <a:r>
              <a:rPr lang="en-US" sz="1200" dirty="0"/>
              <a:t> package written in </a:t>
            </a:r>
            <a:r>
              <a:rPr lang="en-US" sz="1200" dirty="0">
                <a:hlinkClick r:id="rId5"/>
              </a:rPr>
              <a:t>PHP</a:t>
            </a:r>
            <a:r>
              <a:rPr lang="en-US" sz="1200" dirty="0"/>
              <a:t>, originally for use on </a:t>
            </a:r>
            <a:r>
              <a:rPr lang="en-US" sz="1200" dirty="0">
                <a:hlinkClick r:id="rId6" tooltip="w:Main Page"/>
              </a:rPr>
              <a:t>Wikipedia</a:t>
            </a:r>
            <a:r>
              <a:rPr lang="en-US" sz="1200" dirty="0"/>
              <a:t>. It is now also used by several other projects of the non-</a:t>
            </a:r>
            <a:r>
              <a:rPr lang="en-US" sz="1200" dirty="0" err="1"/>
              <a:t>profit</a:t>
            </a:r>
            <a:r>
              <a:rPr lang="en-US" sz="1200" dirty="0" err="1">
                <a:hlinkClick r:id="rId7" tooltip="wikimedia:Home"/>
              </a:rPr>
              <a:t>Wikimedia</a:t>
            </a:r>
            <a:r>
              <a:rPr lang="en-US" sz="1200" dirty="0">
                <a:hlinkClick r:id="rId7" tooltip="wikimedia:Home"/>
              </a:rPr>
              <a:t> Foundation</a:t>
            </a:r>
            <a:r>
              <a:rPr lang="en-US" sz="1200" dirty="0"/>
              <a:t> and by </a:t>
            </a:r>
            <a:r>
              <a:rPr lang="en-US" sz="1200" dirty="0">
                <a:hlinkClick r:id="rId8" tooltip="Sites using MediaWiki"/>
              </a:rPr>
              <a:t>many other wikis</a:t>
            </a:r>
            <a:r>
              <a:rPr lang="en-US" sz="1200" dirty="0"/>
              <a:t>, including this website, the home of </a:t>
            </a:r>
            <a:r>
              <a:rPr lang="en-US" sz="1200" dirty="0" err="1"/>
              <a:t>MediaWiki</a:t>
            </a:r>
            <a:r>
              <a:rPr lang="en-US" sz="1200" dirty="0"/>
              <a:t>.</a:t>
            </a:r>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4992020"/>
            <a:ext cx="1566934" cy="1566934"/>
          </a:xfrm>
          <a:prstGeom prst="rect">
            <a:avLst/>
          </a:prstGeom>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66934" y="5137965"/>
            <a:ext cx="3229970" cy="791988"/>
          </a:xfrm>
          <a:prstGeom prst="rect">
            <a:avLst/>
          </a:prstGeom>
        </p:spPr>
      </p:pic>
    </p:spTree>
    <p:extLst>
      <p:ext uri="{BB962C8B-B14F-4D97-AF65-F5344CB8AC3E}">
        <p14:creationId xmlns:p14="http://schemas.microsoft.com/office/powerpoint/2010/main" val="34260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3016084"/>
          </a:xfrm>
        </p:spPr>
        <p:txBody>
          <a:bodyPr/>
          <a:lstStyle/>
          <a:p>
            <a:pPr marL="0" indent="0">
              <a:buNone/>
            </a:pPr>
            <a:r>
              <a:rPr lang="en-US" sz="2000" b="1" dirty="0" smtClean="0"/>
              <a:t>Objective</a:t>
            </a:r>
            <a:r>
              <a:rPr lang="en-US" sz="2000" dirty="0" smtClean="0"/>
              <a:t>: </a:t>
            </a:r>
          </a:p>
          <a:p>
            <a:pPr marL="0" indent="0">
              <a:buNone/>
            </a:pPr>
            <a:r>
              <a:rPr lang="en-US" sz="2000" dirty="0" smtClean="0"/>
              <a:t>The </a:t>
            </a:r>
            <a:r>
              <a:rPr lang="en-US" sz="2000" dirty="0"/>
              <a:t>Open University of World FZO will act as the One-Stop-Shop in regards with Education, Research and Training of Free Zones. It will gather together all the main online productions for capacity building and Best practices sharing relevant to the Free Zones context, from our main Strategic partners such as the World Bank, the UNCTAD, the UNIDO, the OECD, and so.</a:t>
            </a:r>
          </a:p>
          <a:p>
            <a:pPr marL="0" indent="0">
              <a:buNone/>
            </a:pPr>
            <a:endParaRPr lang="en-US" sz="2000" dirty="0" smtClean="0"/>
          </a:p>
          <a:p>
            <a:pPr marL="0" indent="0">
              <a:buNone/>
            </a:pPr>
            <a:r>
              <a:rPr lang="en-US" sz="2000" dirty="0" smtClean="0"/>
              <a:t>The World FZO will produce its own training and education activities.</a:t>
            </a:r>
            <a:endParaRPr lang="en-US" sz="2000" dirty="0"/>
          </a:p>
        </p:txBody>
      </p:sp>
      <p:sp>
        <p:nvSpPr>
          <p:cNvPr id="11" name="Title 10"/>
          <p:cNvSpPr>
            <a:spLocks noGrp="1"/>
          </p:cNvSpPr>
          <p:nvPr>
            <p:ph type="title"/>
          </p:nvPr>
        </p:nvSpPr>
        <p:spPr/>
        <p:txBody>
          <a:bodyPr/>
          <a:lstStyle/>
          <a:p>
            <a:r>
              <a:rPr lang="en-US" dirty="0" smtClean="0"/>
              <a:t>14</a:t>
            </a:r>
            <a:endParaRPr lang="en-US" dirty="0"/>
          </a:p>
        </p:txBody>
      </p:sp>
      <p:sp>
        <p:nvSpPr>
          <p:cNvPr id="17" name="Content Placeholder 16"/>
          <p:cNvSpPr>
            <a:spLocks noGrp="1"/>
          </p:cNvSpPr>
          <p:nvPr>
            <p:ph idx="10"/>
          </p:nvPr>
        </p:nvSpPr>
        <p:spPr/>
        <p:txBody>
          <a:bodyPr/>
          <a:lstStyle/>
          <a:p>
            <a:pPr algn="r"/>
            <a:r>
              <a:rPr lang="en-US" dirty="0" smtClean="0"/>
              <a:t>Open University </a:t>
            </a:r>
            <a:endParaRPr lang="en-US" sz="2000" dirty="0"/>
          </a:p>
        </p:txBody>
      </p:sp>
    </p:spTree>
    <p:extLst>
      <p:ext uri="{BB962C8B-B14F-4D97-AF65-F5344CB8AC3E}">
        <p14:creationId xmlns:p14="http://schemas.microsoft.com/office/powerpoint/2010/main" val="34746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8223" y="6326376"/>
            <a:ext cx="613144" cy="369332"/>
          </a:xfrm>
        </p:spPr>
        <p:txBody>
          <a:bodyPr/>
          <a:lstStyle/>
          <a:p>
            <a:r>
              <a:rPr lang="en-US" dirty="0" smtClean="0"/>
              <a:t>15</a:t>
            </a:r>
            <a:endParaRPr lang="en-US" dirty="0"/>
          </a:p>
        </p:txBody>
      </p:sp>
      <p:sp>
        <p:nvSpPr>
          <p:cNvPr id="7" name="Shape 40"/>
          <p:cNvSpPr/>
          <p:nvPr/>
        </p:nvSpPr>
        <p:spPr>
          <a:xfrm>
            <a:off x="8320392" y="4921517"/>
            <a:ext cx="2926080" cy="1188720"/>
          </a:xfrm>
          <a:prstGeom prst="roundRect">
            <a:avLst>
              <a:gd name="adj" fmla="val 11271"/>
            </a:avLst>
          </a:prstGeom>
          <a:gradFill>
            <a:gsLst>
              <a:gs pos="0">
                <a:srgbClr val="80B860"/>
              </a:gs>
              <a:gs pos="50000">
                <a:srgbClr val="6FB242"/>
              </a:gs>
              <a:gs pos="100000">
                <a:srgbClr val="61A236"/>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Tenant Program</a:t>
            </a:r>
          </a:p>
          <a:p>
            <a:pPr marL="285750" lvl="0" indent="-285750">
              <a:buFont typeface="Arial" pitchFamily="34" charset="0"/>
              <a:buChar char="•"/>
            </a:pPr>
            <a:r>
              <a:rPr lang="en-US" sz="2000" dirty="0"/>
              <a:t>Smart Zones</a:t>
            </a:r>
          </a:p>
          <a:p>
            <a:pPr marL="285750" lvl="0" indent="-285750">
              <a:buFont typeface="Arial" pitchFamily="34" charset="0"/>
              <a:buChar char="•"/>
            </a:pPr>
            <a:r>
              <a:rPr lang="en-US" sz="2000" dirty="0"/>
              <a:t>Green Zones</a:t>
            </a:r>
          </a:p>
          <a:p>
            <a:pPr marL="285750" lvl="0" indent="-285750">
              <a:buFont typeface="Arial" pitchFamily="34" charset="0"/>
              <a:buChar char="•"/>
            </a:pPr>
            <a:r>
              <a:rPr lang="en-US" sz="2000" dirty="0"/>
              <a:t>Zones Governance</a:t>
            </a:r>
          </a:p>
        </p:txBody>
      </p:sp>
      <p:sp>
        <p:nvSpPr>
          <p:cNvPr id="9" name="Shape 42"/>
          <p:cNvSpPr/>
          <p:nvPr/>
        </p:nvSpPr>
        <p:spPr>
          <a:xfrm rot="5400000">
            <a:off x="2142216" y="3777373"/>
            <a:ext cx="493815"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6" name="Shape 50"/>
          <p:cNvSpPr/>
          <p:nvPr/>
        </p:nvSpPr>
        <p:spPr>
          <a:xfrm rot="5400000">
            <a:off x="9547247" y="3777373"/>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7" name="Shape 51"/>
          <p:cNvSpPr/>
          <p:nvPr/>
        </p:nvSpPr>
        <p:spPr>
          <a:xfrm>
            <a:off x="926085" y="4921515"/>
            <a:ext cx="2926080" cy="1188720"/>
          </a:xfrm>
          <a:prstGeom prst="roundRect">
            <a:avLst>
              <a:gd name="adj" fmla="val 10640"/>
            </a:avLst>
          </a:prstGeom>
          <a:gradFill>
            <a:gsLst>
              <a:gs pos="0">
                <a:srgbClr val="5F82CB"/>
              </a:gs>
              <a:gs pos="50000">
                <a:srgbClr val="3E70CA"/>
              </a:gs>
              <a:gs pos="100000">
                <a:srgbClr val="2F61BA"/>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World FZO Observatory</a:t>
            </a:r>
          </a:p>
          <a:p>
            <a:pPr marL="285750" lvl="0" indent="-285750">
              <a:buFont typeface="Arial" pitchFamily="34" charset="0"/>
              <a:buChar char="•"/>
            </a:pPr>
            <a:r>
              <a:rPr lang="en-US" sz="2000" dirty="0"/>
              <a:t>FZ </a:t>
            </a:r>
            <a:r>
              <a:rPr lang="en-US" sz="2000" dirty="0" err="1"/>
              <a:t>pedia</a:t>
            </a:r>
            <a:endParaRPr lang="en-US" sz="2000" i="1" dirty="0"/>
          </a:p>
          <a:p>
            <a:pPr marL="285750" lvl="0" indent="-285750">
              <a:buFont typeface="Arial" pitchFamily="34" charset="0"/>
              <a:buChar char="•"/>
            </a:pPr>
            <a:r>
              <a:rPr lang="en-US" sz="2000" dirty="0"/>
              <a:t>Open University</a:t>
            </a:r>
            <a:endParaRPr lang="en-US" sz="2000" i="1" dirty="0"/>
          </a:p>
        </p:txBody>
      </p:sp>
      <p:sp>
        <p:nvSpPr>
          <p:cNvPr id="19" name="Shape 53"/>
          <p:cNvSpPr/>
          <p:nvPr/>
        </p:nvSpPr>
        <p:spPr>
          <a:xfrm>
            <a:off x="4277599" y="4968798"/>
            <a:ext cx="3657600" cy="1554480"/>
          </a:xfrm>
          <a:prstGeom prst="roundRect">
            <a:avLst>
              <a:gd name="adj" fmla="val 10618"/>
            </a:avLst>
          </a:prstGeom>
          <a:solidFill>
            <a:srgbClr val="ED7D31"/>
          </a:solidFill>
          <a:ln w="3175">
            <a:solidFill>
              <a:srgbClr val="00394E"/>
            </a:solidFill>
            <a:miter/>
          </a:ln>
        </p:spPr>
        <p:txBody>
          <a:bodyPr lIns="40819" tIns="40819" rIns="40819" bIns="40819" anchor="ctr"/>
          <a:lstStyle/>
          <a:p>
            <a:pPr marL="342900" lvl="0" indent="-342900">
              <a:buFont typeface="Arial" pitchFamily="34" charset="0"/>
              <a:buChar char="•"/>
            </a:pPr>
            <a:r>
              <a:rPr lang="en-US" sz="2000" dirty="0"/>
              <a:t>B2B meetings and networking events across programs</a:t>
            </a:r>
          </a:p>
          <a:p>
            <a:pPr marL="342900" lvl="0" indent="-342900">
              <a:buFont typeface="Arial" pitchFamily="34" charset="0"/>
              <a:buChar char="•"/>
            </a:pPr>
            <a:r>
              <a:rPr lang="en-US" sz="2000" dirty="0"/>
              <a:t>Business Directory and Marketplace</a:t>
            </a:r>
          </a:p>
          <a:p>
            <a:pPr marL="342900" lvl="0" indent="-342900">
              <a:buFont typeface="Arial" pitchFamily="34" charset="0"/>
              <a:buChar char="•"/>
            </a:pPr>
            <a:r>
              <a:rPr lang="en-US" sz="2000" dirty="0"/>
              <a:t>FZ Economic Outlook Events</a:t>
            </a:r>
          </a:p>
        </p:txBody>
      </p:sp>
      <p:sp>
        <p:nvSpPr>
          <p:cNvPr id="22" name="Shape 50"/>
          <p:cNvSpPr/>
          <p:nvPr/>
        </p:nvSpPr>
        <p:spPr>
          <a:xfrm rot="5400000">
            <a:off x="5867289" y="3824654"/>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20" name="Oval 19"/>
          <p:cNvSpPr/>
          <p:nvPr/>
        </p:nvSpPr>
        <p:spPr>
          <a:xfrm>
            <a:off x="1216963" y="1452675"/>
            <a:ext cx="2344323" cy="2315320"/>
          </a:xfrm>
          <a:prstGeom prst="ellipse">
            <a:avLst/>
          </a:prstGeom>
          <a:solidFill>
            <a:schemeClr val="accent1"/>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Knowledge</a:t>
            </a:r>
            <a:endParaRPr lang="en-US" b="1" dirty="0">
              <a:solidFill>
                <a:schemeClr val="tx2">
                  <a:lumMod val="75000"/>
                </a:schemeClr>
              </a:solidFill>
            </a:endParaRPr>
          </a:p>
        </p:txBody>
      </p:sp>
      <p:sp>
        <p:nvSpPr>
          <p:cNvPr id="21" name="Oval 20"/>
          <p:cNvSpPr/>
          <p:nvPr/>
        </p:nvSpPr>
        <p:spPr>
          <a:xfrm>
            <a:off x="4934238" y="1448725"/>
            <a:ext cx="2344323" cy="2315320"/>
          </a:xfrm>
          <a:prstGeom prst="ellipse">
            <a:avLst/>
          </a:prstGeom>
          <a:solidFill>
            <a:schemeClr val="accent2"/>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Network</a:t>
            </a:r>
            <a:endParaRPr lang="en-US" b="1" dirty="0">
              <a:solidFill>
                <a:schemeClr val="tx2">
                  <a:lumMod val="75000"/>
                </a:schemeClr>
              </a:solidFill>
            </a:endParaRPr>
          </a:p>
        </p:txBody>
      </p:sp>
      <p:sp>
        <p:nvSpPr>
          <p:cNvPr id="32" name="Oval 31"/>
          <p:cNvSpPr/>
          <p:nvPr/>
        </p:nvSpPr>
        <p:spPr>
          <a:xfrm>
            <a:off x="8611270" y="1452675"/>
            <a:ext cx="2344323" cy="2315320"/>
          </a:xfrm>
          <a:prstGeom prst="ellipse">
            <a:avLst/>
          </a:prstGeom>
          <a:solidFill>
            <a:schemeClr val="accent6"/>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Support</a:t>
            </a:r>
            <a:endParaRPr lang="en-US" b="1" dirty="0">
              <a:solidFill>
                <a:schemeClr val="tx2">
                  <a:lumMod val="75000"/>
                </a:schemeClr>
              </a:solidFill>
            </a:endParaRPr>
          </a:p>
        </p:txBody>
      </p:sp>
      <p:sp>
        <p:nvSpPr>
          <p:cNvPr id="33" name="Content Placeholder 3"/>
          <p:cNvSpPr>
            <a:spLocks noGrp="1"/>
          </p:cNvSpPr>
          <p:nvPr>
            <p:ph idx="10"/>
          </p:nvPr>
        </p:nvSpPr>
        <p:spPr>
          <a:xfrm>
            <a:off x="4237074" y="230376"/>
            <a:ext cx="7896446" cy="630861"/>
          </a:xfrm>
        </p:spPr>
        <p:txBody>
          <a:bodyPr/>
          <a:lstStyle/>
          <a:p>
            <a:pPr algn="r"/>
            <a:r>
              <a:rPr lang="en-US" dirty="0" smtClean="0"/>
              <a:t>Range of Services</a:t>
            </a:r>
            <a:endParaRPr lang="en-US" dirty="0"/>
          </a:p>
        </p:txBody>
      </p:sp>
    </p:spTree>
    <p:extLst>
      <p:ext uri="{BB962C8B-B14F-4D97-AF65-F5344CB8AC3E}">
        <p14:creationId xmlns:p14="http://schemas.microsoft.com/office/powerpoint/2010/main" val="1642195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16</a:t>
            </a:r>
            <a:endParaRPr lang="en-US" dirty="0"/>
          </a:p>
        </p:txBody>
      </p:sp>
      <p:sp>
        <p:nvSpPr>
          <p:cNvPr id="17" name="Content Placeholder 16"/>
          <p:cNvSpPr>
            <a:spLocks noGrp="1"/>
          </p:cNvSpPr>
          <p:nvPr>
            <p:ph idx="10"/>
          </p:nvPr>
        </p:nvSpPr>
        <p:spPr/>
        <p:txBody>
          <a:bodyPr/>
          <a:lstStyle/>
          <a:p>
            <a:pPr algn="r"/>
            <a:r>
              <a:rPr lang="en-US" dirty="0" smtClean="0"/>
              <a:t>The Network</a:t>
            </a:r>
            <a:endParaRPr lang="en-US" dirty="0"/>
          </a:p>
        </p:txBody>
      </p:sp>
      <p:graphicFrame>
        <p:nvGraphicFramePr>
          <p:cNvPr id="2" name="Diagram 1"/>
          <p:cNvGraphicFramePr/>
          <p:nvPr>
            <p:extLst>
              <p:ext uri="{D42A27DB-BD31-4B8C-83A1-F6EECF244321}">
                <p14:modId xmlns:p14="http://schemas.microsoft.com/office/powerpoint/2010/main" val="1516786007"/>
              </p:ext>
            </p:extLst>
          </p:nvPr>
        </p:nvGraphicFramePr>
        <p:xfrm>
          <a:off x="2032000" y="1965961"/>
          <a:ext cx="8128000" cy="414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491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052404"/>
          </a:xfrm>
        </p:spPr>
        <p:txBody>
          <a:bodyPr/>
          <a:lstStyle/>
          <a:p>
            <a:pPr marL="0" indent="0">
              <a:buNone/>
            </a:pPr>
            <a:r>
              <a:rPr lang="en-US" sz="2000" b="1" dirty="0" smtClean="0"/>
              <a:t>Objective</a:t>
            </a:r>
            <a:r>
              <a:rPr lang="en-US" sz="2000" dirty="0" smtClean="0"/>
              <a:t>:</a:t>
            </a:r>
          </a:p>
          <a:p>
            <a:pPr marL="0" indent="0">
              <a:buNone/>
            </a:pPr>
            <a:r>
              <a:rPr lang="en-US" sz="2000" dirty="0" smtClean="0"/>
              <a:t>An </a:t>
            </a:r>
            <a:r>
              <a:rPr lang="en-US" sz="2000" dirty="0"/>
              <a:t>online </a:t>
            </a:r>
            <a:r>
              <a:rPr lang="en-US" sz="2000" dirty="0" smtClean="0"/>
              <a:t>Business Directory/Marketplace </a:t>
            </a:r>
            <a:r>
              <a:rPr lang="en-US" sz="2000" dirty="0"/>
              <a:t>available on the World FZO website, where members </a:t>
            </a:r>
            <a:r>
              <a:rPr lang="en-US" sz="2000" dirty="0" smtClean="0"/>
              <a:t>can include their contact details and information about their business and </a:t>
            </a:r>
            <a:r>
              <a:rPr lang="en-US" sz="2000" dirty="0"/>
              <a:t>login to find another member per sector and region. </a:t>
            </a:r>
            <a:r>
              <a:rPr lang="en-US" sz="2000" u="sng" dirty="0"/>
              <a:t>Membership/Network facilitation</a:t>
            </a:r>
            <a:r>
              <a:rPr lang="en-US" sz="2000" dirty="0"/>
              <a:t>. </a:t>
            </a:r>
          </a:p>
          <a:p>
            <a:pPr marL="0" indent="0">
              <a:buNone/>
            </a:pPr>
            <a:r>
              <a:rPr lang="en-US" sz="2000" dirty="0"/>
              <a:t>The target is to create business opportunities and network between all the members, with some specific skills from the associate members to be used by the full members upon their request. </a:t>
            </a:r>
          </a:p>
          <a:p>
            <a:pPr marL="0" indent="0">
              <a:buNone/>
            </a:pPr>
            <a:r>
              <a:rPr lang="en-US" sz="2000" dirty="0" smtClean="0"/>
              <a:t> </a:t>
            </a:r>
          </a:p>
        </p:txBody>
      </p:sp>
      <p:sp>
        <p:nvSpPr>
          <p:cNvPr id="11" name="Title 10"/>
          <p:cNvSpPr>
            <a:spLocks noGrp="1"/>
          </p:cNvSpPr>
          <p:nvPr>
            <p:ph type="title"/>
          </p:nvPr>
        </p:nvSpPr>
        <p:spPr/>
        <p:txBody>
          <a:bodyPr/>
          <a:lstStyle/>
          <a:p>
            <a:r>
              <a:rPr lang="en-US" dirty="0" smtClean="0"/>
              <a:t>17</a:t>
            </a:r>
            <a:endParaRPr lang="en-US" dirty="0"/>
          </a:p>
        </p:txBody>
      </p:sp>
      <p:sp>
        <p:nvSpPr>
          <p:cNvPr id="17" name="Content Placeholder 16"/>
          <p:cNvSpPr>
            <a:spLocks noGrp="1"/>
          </p:cNvSpPr>
          <p:nvPr>
            <p:ph idx="10"/>
          </p:nvPr>
        </p:nvSpPr>
        <p:spPr/>
        <p:txBody>
          <a:bodyPr/>
          <a:lstStyle/>
          <a:p>
            <a:pPr algn="r"/>
            <a:r>
              <a:rPr lang="en-US" dirty="0" smtClean="0"/>
              <a:t>Business Directory/Marketplace</a:t>
            </a:r>
            <a:endParaRPr lang="en-US" dirty="0"/>
          </a:p>
        </p:txBody>
      </p:sp>
    </p:spTree>
    <p:extLst>
      <p:ext uri="{BB962C8B-B14F-4D97-AF65-F5344CB8AC3E}">
        <p14:creationId xmlns:p14="http://schemas.microsoft.com/office/powerpoint/2010/main" val="43117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lnSpc>
                <a:spcPct val="100000"/>
              </a:lnSpc>
              <a:buNone/>
            </a:pPr>
            <a:r>
              <a:rPr lang="en-US" sz="2000" b="1" dirty="0"/>
              <a:t>A B2B interactive database:</a:t>
            </a:r>
            <a:endParaRPr lang="en-US" sz="2000" dirty="0"/>
          </a:p>
          <a:p>
            <a:pPr>
              <a:lnSpc>
                <a:spcPct val="100000"/>
              </a:lnSpc>
            </a:pPr>
            <a:r>
              <a:rPr lang="en-US" sz="2000" dirty="0"/>
              <a:t>A centralized directory that helps companies search, find and connect to businesses around the world, instantly and for free</a:t>
            </a:r>
          </a:p>
          <a:p>
            <a:pPr marL="0" indent="0">
              <a:lnSpc>
                <a:spcPct val="100000"/>
              </a:lnSpc>
              <a:buNone/>
            </a:pPr>
            <a:r>
              <a:rPr lang="en-US" sz="2000" b="1" dirty="0" smtClean="0"/>
              <a:t>A </a:t>
            </a:r>
            <a:r>
              <a:rPr lang="en-US" sz="2000" b="1" dirty="0"/>
              <a:t>“one stop shop” for companies everywhere:</a:t>
            </a:r>
            <a:endParaRPr lang="en-US" sz="2000" dirty="0"/>
          </a:p>
          <a:p>
            <a:pPr>
              <a:lnSpc>
                <a:spcPct val="100000"/>
              </a:lnSpc>
            </a:pPr>
            <a:r>
              <a:rPr lang="en-US" sz="2000" dirty="0"/>
              <a:t>A service to keep in touch with each other over time and across distances, effortlessly</a:t>
            </a:r>
          </a:p>
          <a:p>
            <a:pPr marL="0" indent="0">
              <a:lnSpc>
                <a:spcPct val="100000"/>
              </a:lnSpc>
              <a:buNone/>
            </a:pPr>
            <a:r>
              <a:rPr lang="en-US" sz="2000" b="1" dirty="0" smtClean="0"/>
              <a:t>A </a:t>
            </a:r>
            <a:r>
              <a:rPr lang="en-US" sz="2000" b="1" dirty="0"/>
              <a:t>go--‐to industry newsfeed:</a:t>
            </a:r>
            <a:endParaRPr lang="en-US" sz="2000" dirty="0"/>
          </a:p>
          <a:p>
            <a:pPr>
              <a:lnSpc>
                <a:spcPct val="100000"/>
              </a:lnSpc>
            </a:pPr>
            <a:r>
              <a:rPr lang="en-US" sz="2000" dirty="0"/>
              <a:t>An up to the minute channel fed by company posts that can be filtered by region and sector (i.e. acquisitions, procurement awards, etc.)</a:t>
            </a:r>
          </a:p>
          <a:p>
            <a:pPr marL="0" indent="0">
              <a:lnSpc>
                <a:spcPct val="100000"/>
              </a:lnSpc>
              <a:buNone/>
            </a:pPr>
            <a:r>
              <a:rPr lang="en-US" sz="2000" b="1" dirty="0" smtClean="0"/>
              <a:t>A </a:t>
            </a:r>
            <a:r>
              <a:rPr lang="en-US" sz="2000" b="1" dirty="0"/>
              <a:t>learning experience</a:t>
            </a:r>
            <a:r>
              <a:rPr lang="en-US" sz="2000" dirty="0"/>
              <a:t>:</a:t>
            </a:r>
          </a:p>
          <a:p>
            <a:pPr>
              <a:lnSpc>
                <a:spcPct val="100000"/>
              </a:lnSpc>
            </a:pPr>
            <a:r>
              <a:rPr lang="en-US" sz="2000" dirty="0"/>
              <a:t>A tool for business organizations, chambers and educational institutions to connect with each other internationally and fuel their </a:t>
            </a:r>
            <a:r>
              <a:rPr lang="en-US" sz="2000" dirty="0" smtClean="0"/>
              <a:t>interests</a:t>
            </a:r>
            <a:r>
              <a:rPr lang="en-US" sz="2000" dirty="0"/>
              <a:t> </a:t>
            </a:r>
          </a:p>
        </p:txBody>
      </p:sp>
      <p:sp>
        <p:nvSpPr>
          <p:cNvPr id="11" name="Title 10"/>
          <p:cNvSpPr>
            <a:spLocks noGrp="1"/>
          </p:cNvSpPr>
          <p:nvPr>
            <p:ph type="title"/>
          </p:nvPr>
        </p:nvSpPr>
        <p:spPr/>
        <p:txBody>
          <a:bodyPr/>
          <a:lstStyle/>
          <a:p>
            <a:r>
              <a:rPr lang="en-US" dirty="0" smtClean="0"/>
              <a:t>18</a:t>
            </a:r>
            <a:endParaRPr lang="en-US" dirty="0"/>
          </a:p>
        </p:txBody>
      </p:sp>
      <p:sp>
        <p:nvSpPr>
          <p:cNvPr id="17" name="Content Placeholder 16"/>
          <p:cNvSpPr>
            <a:spLocks noGrp="1"/>
          </p:cNvSpPr>
          <p:nvPr>
            <p:ph idx="10"/>
          </p:nvPr>
        </p:nvSpPr>
        <p:spPr/>
        <p:txBody>
          <a:bodyPr/>
          <a:lstStyle/>
          <a:p>
            <a:pPr algn="r"/>
            <a:r>
              <a:rPr lang="en-US" dirty="0"/>
              <a:t>World FZO Online Platform</a:t>
            </a:r>
          </a:p>
        </p:txBody>
      </p:sp>
    </p:spTree>
    <p:extLst>
      <p:ext uri="{BB962C8B-B14F-4D97-AF65-F5344CB8AC3E}">
        <p14:creationId xmlns:p14="http://schemas.microsoft.com/office/powerpoint/2010/main" val="3511095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1423504"/>
          </a:xfrm>
        </p:spPr>
        <p:txBody>
          <a:bodyPr/>
          <a:lstStyle/>
          <a:p>
            <a:pPr marL="0" indent="0">
              <a:lnSpc>
                <a:spcPct val="100000"/>
              </a:lnSpc>
              <a:spcBef>
                <a:spcPts val="0"/>
              </a:spcBef>
              <a:buNone/>
            </a:pPr>
            <a:r>
              <a:rPr lang="en-US" dirty="0" smtClean="0"/>
              <a:t>Creating </a:t>
            </a:r>
            <a:r>
              <a:rPr lang="en-US" dirty="0"/>
              <a:t>a B2B community within a global ecosystem</a:t>
            </a:r>
          </a:p>
          <a:p>
            <a:pPr marL="0" indent="0">
              <a:lnSpc>
                <a:spcPct val="100000"/>
              </a:lnSpc>
              <a:spcBef>
                <a:spcPts val="0"/>
              </a:spcBef>
              <a:buNone/>
            </a:pPr>
            <a:r>
              <a:rPr lang="en-US" sz="1800" dirty="0"/>
              <a:t> </a:t>
            </a:r>
          </a:p>
          <a:p>
            <a:pPr marL="0" indent="0">
              <a:lnSpc>
                <a:spcPct val="100000"/>
              </a:lnSpc>
              <a:spcBef>
                <a:spcPts val="0"/>
              </a:spcBef>
              <a:buNone/>
            </a:pPr>
            <a:r>
              <a:rPr lang="en-US" sz="1800" dirty="0" err="1"/>
              <a:t>BeConnections</a:t>
            </a:r>
            <a:r>
              <a:rPr lang="en-US" sz="1800" dirty="0"/>
              <a:t> provides World Free Zones Organization members and associates with a platform to engage with companies and organizations on all levels of the exporting and business </a:t>
            </a:r>
            <a:r>
              <a:rPr lang="en-US" sz="1800" dirty="0" smtClean="0"/>
              <a:t>lifecycles</a:t>
            </a:r>
            <a:endParaRPr lang="en-US" sz="1800" dirty="0"/>
          </a:p>
        </p:txBody>
      </p:sp>
      <p:sp>
        <p:nvSpPr>
          <p:cNvPr id="11" name="Title 10"/>
          <p:cNvSpPr>
            <a:spLocks noGrp="1"/>
          </p:cNvSpPr>
          <p:nvPr>
            <p:ph type="title"/>
          </p:nvPr>
        </p:nvSpPr>
        <p:spPr/>
        <p:txBody>
          <a:bodyPr/>
          <a:lstStyle/>
          <a:p>
            <a:r>
              <a:rPr lang="en-US" dirty="0" smtClean="0"/>
              <a:t>19</a:t>
            </a:r>
            <a:endParaRPr lang="en-US" dirty="0"/>
          </a:p>
        </p:txBody>
      </p:sp>
      <p:sp>
        <p:nvSpPr>
          <p:cNvPr id="17" name="Content Placeholder 16"/>
          <p:cNvSpPr>
            <a:spLocks noGrp="1"/>
          </p:cNvSpPr>
          <p:nvPr>
            <p:ph idx="10"/>
          </p:nvPr>
        </p:nvSpPr>
        <p:spPr/>
        <p:txBody>
          <a:bodyPr/>
          <a:lstStyle/>
          <a:p>
            <a:pPr algn="r"/>
            <a:r>
              <a:rPr lang="en-US" dirty="0"/>
              <a:t>World FZO Online Platform</a:t>
            </a:r>
          </a:p>
        </p:txBody>
      </p:sp>
      <p:graphicFrame>
        <p:nvGraphicFramePr>
          <p:cNvPr id="6" name="Diagram 5"/>
          <p:cNvGraphicFramePr/>
          <p:nvPr>
            <p:extLst>
              <p:ext uri="{D42A27DB-BD31-4B8C-83A1-F6EECF244321}">
                <p14:modId xmlns:p14="http://schemas.microsoft.com/office/powerpoint/2010/main" val="2663145250"/>
              </p:ext>
            </p:extLst>
          </p:nvPr>
        </p:nvGraphicFramePr>
        <p:xfrm>
          <a:off x="2931160" y="320294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30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647053" y="6337738"/>
            <a:ext cx="476632" cy="373736"/>
          </a:xfrm>
        </p:spPr>
        <p:txBody>
          <a:bodyPr/>
          <a:lstStyle/>
          <a:p>
            <a:r>
              <a:rPr lang="en-US" dirty="0" smtClean="0"/>
              <a:t>02</a:t>
            </a:r>
            <a:endParaRPr lang="en-US" dirty="0"/>
          </a:p>
        </p:txBody>
      </p:sp>
      <p:sp>
        <p:nvSpPr>
          <p:cNvPr id="17" name="Content Placeholder 16"/>
          <p:cNvSpPr>
            <a:spLocks noGrp="1"/>
          </p:cNvSpPr>
          <p:nvPr>
            <p:ph idx="10"/>
          </p:nvPr>
        </p:nvSpPr>
        <p:spPr/>
        <p:txBody>
          <a:bodyPr/>
          <a:lstStyle/>
          <a:p>
            <a:pPr algn="r"/>
            <a:r>
              <a:rPr lang="en-US" dirty="0" smtClean="0"/>
              <a:t>Who we are</a:t>
            </a:r>
            <a:endParaRPr lang="en-US" dirty="0"/>
          </a:p>
        </p:txBody>
      </p:sp>
      <p:sp>
        <p:nvSpPr>
          <p:cNvPr id="22" name="Content Placeholder 15"/>
          <p:cNvSpPr>
            <a:spLocks noGrp="1"/>
          </p:cNvSpPr>
          <p:nvPr>
            <p:ph idx="1"/>
          </p:nvPr>
        </p:nvSpPr>
        <p:spPr>
          <a:xfrm>
            <a:off x="125815" y="1357796"/>
            <a:ext cx="11975806" cy="4883520"/>
          </a:xfrm>
        </p:spPr>
        <p:txBody>
          <a:bodyPr/>
          <a:lstStyle/>
          <a:p>
            <a:pPr algn="just">
              <a:spcAft>
                <a:spcPts val="1200"/>
              </a:spcAft>
            </a:pPr>
            <a:r>
              <a:rPr lang="en-US" dirty="0" smtClean="0"/>
              <a:t>The World Free Zones Organization (“World FZO”) is a non</a:t>
            </a:r>
            <a:r>
              <a:rPr lang="en-US" dirty="0"/>
              <a:t>-profit entity operating as an association for all free zones around the </a:t>
            </a:r>
            <a:r>
              <a:rPr lang="en-US" dirty="0" smtClean="0"/>
              <a:t>world and their communities.</a:t>
            </a:r>
          </a:p>
          <a:p>
            <a:pPr algn="just">
              <a:spcAft>
                <a:spcPts val="1200"/>
              </a:spcAft>
            </a:pPr>
            <a:r>
              <a:rPr lang="en-US" dirty="0" smtClean="0"/>
              <a:t>Established </a:t>
            </a:r>
            <a:r>
              <a:rPr lang="en-US" dirty="0"/>
              <a:t>in Geneva, Switzerland and headquartered in the Dubai Airport </a:t>
            </a:r>
            <a:r>
              <a:rPr lang="en-US" dirty="0" smtClean="0"/>
              <a:t>Free Zone</a:t>
            </a:r>
            <a:r>
              <a:rPr lang="en-US" dirty="0"/>
              <a:t> in United Arab </a:t>
            </a:r>
            <a:r>
              <a:rPr lang="en-US" dirty="0" smtClean="0"/>
              <a:t>Emirates.</a:t>
            </a:r>
          </a:p>
          <a:p>
            <a:pPr algn="just">
              <a:spcAft>
                <a:spcPts val="1200"/>
              </a:spcAft>
            </a:pPr>
            <a:r>
              <a:rPr lang="en-US" dirty="0" smtClean="0"/>
              <a:t>Launched on 19</a:t>
            </a:r>
            <a:r>
              <a:rPr lang="en-US" baseline="30000" dirty="0" smtClean="0"/>
              <a:t>th</a:t>
            </a:r>
            <a:r>
              <a:rPr lang="en-US" dirty="0" smtClean="0"/>
              <a:t> May 2014 in Dubai.</a:t>
            </a:r>
          </a:p>
          <a:p>
            <a:pPr marL="0" indent="0" algn="just">
              <a:buNone/>
            </a:pPr>
            <a:endParaRPr lang="en-US" dirty="0" smtClean="0"/>
          </a:p>
          <a:p>
            <a:pPr marL="0" indent="0" algn="just">
              <a:buNone/>
            </a:pPr>
            <a:endParaRPr lang="en-US" dirty="0"/>
          </a:p>
          <a:p>
            <a:pPr marL="0" indent="0" algn="just">
              <a:buNone/>
            </a:pPr>
            <a:endParaRPr lang="en-US" dirty="0" smtClean="0"/>
          </a:p>
        </p:txBody>
      </p:sp>
    </p:spTree>
    <p:extLst>
      <p:ext uri="{BB962C8B-B14F-4D97-AF65-F5344CB8AC3E}">
        <p14:creationId xmlns:p14="http://schemas.microsoft.com/office/powerpoint/2010/main" val="2449039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266356"/>
            <a:ext cx="11975806" cy="1370164"/>
          </a:xfrm>
        </p:spPr>
        <p:txBody>
          <a:bodyPr/>
          <a:lstStyle/>
          <a:p>
            <a:pPr marL="0" indent="0">
              <a:buNone/>
            </a:pPr>
            <a:r>
              <a:rPr lang="en-US" dirty="0"/>
              <a:t>4 steps that will make a difference</a:t>
            </a:r>
          </a:p>
          <a:p>
            <a:pPr marL="0" indent="0">
              <a:buNone/>
            </a:pPr>
            <a:r>
              <a:rPr lang="en-US" sz="1800" dirty="0"/>
              <a:t>Whereas Facebook and LinkedIn connect people and professionals, </a:t>
            </a:r>
            <a:r>
              <a:rPr lang="en-US" sz="1800" dirty="0" err="1"/>
              <a:t>BeConnections</a:t>
            </a:r>
            <a:r>
              <a:rPr lang="en-US" sz="1800" dirty="0"/>
              <a:t>™ connects companies to other businesses around the world, instantly. Use our to search engine and find local partners &amp; Suppliers anywhere; navigate through the global marketplace; and keep in touch with the companies that matter to your business effortlessly.</a:t>
            </a:r>
          </a:p>
        </p:txBody>
      </p:sp>
      <p:sp>
        <p:nvSpPr>
          <p:cNvPr id="11" name="Title 10"/>
          <p:cNvSpPr>
            <a:spLocks noGrp="1"/>
          </p:cNvSpPr>
          <p:nvPr>
            <p:ph type="title"/>
          </p:nvPr>
        </p:nvSpPr>
        <p:spPr/>
        <p:txBody>
          <a:bodyPr/>
          <a:lstStyle/>
          <a:p>
            <a:r>
              <a:rPr lang="en-US" dirty="0" smtClean="0"/>
              <a:t>20</a:t>
            </a:r>
            <a:endParaRPr lang="en-US" dirty="0"/>
          </a:p>
        </p:txBody>
      </p:sp>
      <p:sp>
        <p:nvSpPr>
          <p:cNvPr id="17" name="Content Placeholder 16"/>
          <p:cNvSpPr>
            <a:spLocks noGrp="1"/>
          </p:cNvSpPr>
          <p:nvPr>
            <p:ph idx="10"/>
          </p:nvPr>
        </p:nvSpPr>
        <p:spPr/>
        <p:txBody>
          <a:bodyPr/>
          <a:lstStyle/>
          <a:p>
            <a:pPr algn="r"/>
            <a:r>
              <a:rPr lang="en-US" dirty="0"/>
              <a:t>World FZO Online Platform</a:t>
            </a:r>
          </a:p>
        </p:txBody>
      </p:sp>
      <p:pic>
        <p:nvPicPr>
          <p:cNvPr id="7"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a:off x="549411" y="3070649"/>
            <a:ext cx="2014265" cy="193833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59617" y="5124718"/>
            <a:ext cx="2004060" cy="523220"/>
          </a:xfrm>
          <a:prstGeom prst="rect">
            <a:avLst/>
          </a:prstGeom>
          <a:noFill/>
        </p:spPr>
        <p:txBody>
          <a:bodyPr wrap="square" rtlCol="0">
            <a:spAutoFit/>
          </a:bodyPr>
          <a:lstStyle/>
          <a:p>
            <a:r>
              <a:rPr lang="en-US" sz="1400" dirty="0" smtClean="0"/>
              <a:t>Registration is free, quick and easy.</a:t>
            </a:r>
            <a:endParaRPr lang="en-US" sz="1400" dirty="0"/>
          </a:p>
        </p:txBody>
      </p:sp>
      <p:sp>
        <p:nvSpPr>
          <p:cNvPr id="3" name="TextBox 2"/>
          <p:cNvSpPr txBox="1"/>
          <p:nvPr/>
        </p:nvSpPr>
        <p:spPr>
          <a:xfrm>
            <a:off x="2563677" y="5124718"/>
            <a:ext cx="3063240" cy="1384995"/>
          </a:xfrm>
          <a:prstGeom prst="rect">
            <a:avLst/>
          </a:prstGeom>
          <a:noFill/>
        </p:spPr>
        <p:txBody>
          <a:bodyPr wrap="square" rtlCol="0">
            <a:spAutoFit/>
          </a:bodyPr>
          <a:lstStyle/>
          <a:p>
            <a:pPr algn="just"/>
            <a:r>
              <a:rPr lang="en-US" sz="1400" dirty="0" smtClean="0"/>
              <a:t>Our interactive database categorizes businesses into regions and industries helping users to explore markets formerly beyond their reach and target local partners. Use the filters to find new connections.</a:t>
            </a:r>
            <a:endParaRPr lang="en-US" sz="1400" dirty="0"/>
          </a:p>
        </p:txBody>
      </p:sp>
      <p:sp>
        <p:nvSpPr>
          <p:cNvPr id="4" name="TextBox 3"/>
          <p:cNvSpPr txBox="1"/>
          <p:nvPr/>
        </p:nvSpPr>
        <p:spPr>
          <a:xfrm>
            <a:off x="5626917" y="5124718"/>
            <a:ext cx="2697480" cy="523220"/>
          </a:xfrm>
          <a:prstGeom prst="rect">
            <a:avLst/>
          </a:prstGeom>
          <a:noFill/>
        </p:spPr>
        <p:txBody>
          <a:bodyPr wrap="square" rtlCol="0">
            <a:spAutoFit/>
          </a:bodyPr>
          <a:lstStyle/>
          <a:p>
            <a:r>
              <a:rPr lang="en-US" sz="1400" dirty="0" smtClean="0"/>
              <a:t>Select a business from the results and connect instantly.</a:t>
            </a:r>
            <a:endParaRPr lang="en-US" sz="1400" dirty="0"/>
          </a:p>
        </p:txBody>
      </p:sp>
      <p:sp>
        <p:nvSpPr>
          <p:cNvPr id="8" name="TextBox 7"/>
          <p:cNvSpPr txBox="1"/>
          <p:nvPr/>
        </p:nvSpPr>
        <p:spPr>
          <a:xfrm>
            <a:off x="8324397" y="5124718"/>
            <a:ext cx="2816043" cy="1600438"/>
          </a:xfrm>
          <a:prstGeom prst="rect">
            <a:avLst/>
          </a:prstGeom>
          <a:noFill/>
        </p:spPr>
        <p:txBody>
          <a:bodyPr wrap="square" rtlCol="0">
            <a:spAutoFit/>
          </a:bodyPr>
          <a:lstStyle/>
          <a:p>
            <a:pPr algn="just"/>
            <a:r>
              <a:rPr lang="en-US" sz="1400" dirty="0" smtClean="0"/>
              <a:t>Company profiles include contact information, company posts, links to its website and social networks, photos, an optional employee pyramid and a messaging service, tied to the administrator’s email account.</a:t>
            </a:r>
            <a:endParaRPr lang="en-US" sz="1400" dirty="0"/>
          </a:p>
        </p:txBody>
      </p:sp>
      <p:cxnSp>
        <p:nvCxnSpPr>
          <p:cNvPr id="10" name="Straight Connector 9"/>
          <p:cNvCxnSpPr/>
          <p:nvPr/>
        </p:nvCxnSpPr>
        <p:spPr>
          <a:xfrm>
            <a:off x="2563677" y="5059680"/>
            <a:ext cx="0" cy="173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99794" y="5067107"/>
            <a:ext cx="0" cy="1737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82034" y="5067107"/>
            <a:ext cx="0" cy="173736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rotWithShape="1">
          <a:blip r:embed="rId3" cstate="email">
            <a:extLst>
              <a:ext uri="{28A0092B-C50C-407E-A947-70E740481C1C}">
                <a14:useLocalDpi xmlns:a14="http://schemas.microsoft.com/office/drawing/2010/main"/>
              </a:ext>
            </a:extLst>
          </a:blip>
          <a:srcRect/>
          <a:stretch/>
        </p:blipFill>
        <p:spPr bwMode="auto">
          <a:xfrm>
            <a:off x="3194459" y="3070651"/>
            <a:ext cx="1801676" cy="1938337"/>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cstate="email">
            <a:extLst>
              <a:ext uri="{28A0092B-C50C-407E-A947-70E740481C1C}">
                <a14:useLocalDpi xmlns:a14="http://schemas.microsoft.com/office/drawing/2010/main"/>
              </a:ext>
            </a:extLst>
          </a:blip>
          <a:srcRect/>
          <a:stretch/>
        </p:blipFill>
        <p:spPr bwMode="auto">
          <a:xfrm>
            <a:off x="5847896" y="3070652"/>
            <a:ext cx="1889761" cy="1938337"/>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5" cstate="email">
            <a:extLst>
              <a:ext uri="{28A0092B-C50C-407E-A947-70E740481C1C}">
                <a14:useLocalDpi xmlns:a14="http://schemas.microsoft.com/office/drawing/2010/main"/>
              </a:ext>
            </a:extLst>
          </a:blip>
          <a:srcRect/>
          <a:stretch/>
        </p:blipFill>
        <p:spPr bwMode="auto">
          <a:xfrm>
            <a:off x="8638495" y="3070650"/>
            <a:ext cx="1902415" cy="1938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6536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0"/>
          </p:nvPr>
        </p:nvSpPr>
        <p:spPr/>
        <p:txBody>
          <a:bodyPr/>
          <a:lstStyle/>
          <a:p>
            <a:pPr algn="r"/>
            <a:r>
              <a:rPr lang="en-US" dirty="0"/>
              <a:t>World FZO Online Platform</a:t>
            </a:r>
          </a:p>
        </p:txBody>
      </p:sp>
      <p:sp>
        <p:nvSpPr>
          <p:cNvPr id="24" name="Content Placeholder 15"/>
          <p:cNvSpPr>
            <a:spLocks noGrp="1"/>
          </p:cNvSpPr>
          <p:nvPr>
            <p:ph idx="1"/>
          </p:nvPr>
        </p:nvSpPr>
        <p:spPr>
          <a:xfrm>
            <a:off x="125815" y="1251116"/>
            <a:ext cx="11975806" cy="638644"/>
          </a:xfrm>
        </p:spPr>
        <p:txBody>
          <a:bodyPr/>
          <a:lstStyle/>
          <a:p>
            <a:pPr marL="0" indent="0">
              <a:lnSpc>
                <a:spcPct val="100000"/>
              </a:lnSpc>
              <a:buNone/>
            </a:pPr>
            <a:r>
              <a:rPr lang="en-US" sz="2800" dirty="0" smtClean="0"/>
              <a:t>World FZO Associates &amp; Members can:</a:t>
            </a:r>
            <a:r>
              <a:rPr lang="en-US" sz="2800" dirty="0"/>
              <a:t> </a:t>
            </a:r>
          </a:p>
        </p:txBody>
      </p:sp>
      <p:graphicFrame>
        <p:nvGraphicFramePr>
          <p:cNvPr id="13" name="Diagram 12"/>
          <p:cNvGraphicFramePr/>
          <p:nvPr>
            <p:extLst>
              <p:ext uri="{D42A27DB-BD31-4B8C-83A1-F6EECF244321}">
                <p14:modId xmlns:p14="http://schemas.microsoft.com/office/powerpoint/2010/main" val="2385005250"/>
              </p:ext>
            </p:extLst>
          </p:nvPr>
        </p:nvGraphicFramePr>
        <p:xfrm>
          <a:off x="233679" y="1782396"/>
          <a:ext cx="11736318" cy="5075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smtClean="0"/>
              <a:t>21</a:t>
            </a:r>
            <a:endParaRPr lang="en-US" dirty="0"/>
          </a:p>
        </p:txBody>
      </p:sp>
    </p:spTree>
    <p:extLst>
      <p:ext uri="{BB962C8B-B14F-4D97-AF65-F5344CB8AC3E}">
        <p14:creationId xmlns:p14="http://schemas.microsoft.com/office/powerpoint/2010/main" val="197366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buNone/>
            </a:pPr>
            <a:r>
              <a:rPr lang="en-US" sz="2000" b="1" dirty="0" smtClean="0"/>
              <a:t>Objective</a:t>
            </a:r>
            <a:r>
              <a:rPr lang="en-US" sz="2000" dirty="0" smtClean="0"/>
              <a:t>: </a:t>
            </a:r>
          </a:p>
          <a:p>
            <a:pPr marL="0" indent="0">
              <a:buNone/>
            </a:pPr>
            <a:r>
              <a:rPr lang="en-US" sz="2000" dirty="0" smtClean="0"/>
              <a:t>To gather together the different actors interested in free zones to discuss together the global economic trends of free zones.</a:t>
            </a:r>
          </a:p>
          <a:p>
            <a:pPr marL="0" indent="0">
              <a:buNone/>
            </a:pPr>
            <a:endParaRPr lang="en-US" sz="2000" dirty="0"/>
          </a:p>
          <a:p>
            <a:pPr marL="0" indent="0">
              <a:buNone/>
            </a:pPr>
            <a:r>
              <a:rPr lang="en-US" sz="2000" dirty="0" smtClean="0"/>
              <a:t>Will speak further on this later in the presentation.</a:t>
            </a:r>
          </a:p>
        </p:txBody>
      </p:sp>
      <p:sp>
        <p:nvSpPr>
          <p:cNvPr id="11" name="Title 10"/>
          <p:cNvSpPr>
            <a:spLocks noGrp="1"/>
          </p:cNvSpPr>
          <p:nvPr>
            <p:ph type="title"/>
          </p:nvPr>
        </p:nvSpPr>
        <p:spPr/>
        <p:txBody>
          <a:bodyPr/>
          <a:lstStyle/>
          <a:p>
            <a:r>
              <a:rPr lang="en-US" dirty="0" smtClean="0"/>
              <a:t>22</a:t>
            </a:r>
            <a:endParaRPr lang="en-US" dirty="0"/>
          </a:p>
        </p:txBody>
      </p:sp>
      <p:sp>
        <p:nvSpPr>
          <p:cNvPr id="17" name="Content Placeholder 16"/>
          <p:cNvSpPr>
            <a:spLocks noGrp="1"/>
          </p:cNvSpPr>
          <p:nvPr>
            <p:ph idx="10"/>
          </p:nvPr>
        </p:nvSpPr>
        <p:spPr/>
        <p:txBody>
          <a:bodyPr/>
          <a:lstStyle/>
          <a:p>
            <a:pPr algn="r"/>
            <a:r>
              <a:rPr lang="en-US" dirty="0"/>
              <a:t>FZ Economic Outlook </a:t>
            </a:r>
            <a:r>
              <a:rPr lang="en-US" dirty="0" smtClean="0"/>
              <a:t>Events</a:t>
            </a:r>
            <a:endParaRPr lang="en-US" dirty="0"/>
          </a:p>
        </p:txBody>
      </p:sp>
    </p:spTree>
    <p:extLst>
      <p:ext uri="{BB962C8B-B14F-4D97-AF65-F5344CB8AC3E}">
        <p14:creationId xmlns:p14="http://schemas.microsoft.com/office/powerpoint/2010/main" val="1868722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8223" y="6326376"/>
            <a:ext cx="613144" cy="369332"/>
          </a:xfrm>
        </p:spPr>
        <p:txBody>
          <a:bodyPr/>
          <a:lstStyle/>
          <a:p>
            <a:r>
              <a:rPr lang="en-US" dirty="0" smtClean="0"/>
              <a:t>23</a:t>
            </a:r>
            <a:endParaRPr lang="en-US" dirty="0"/>
          </a:p>
        </p:txBody>
      </p:sp>
      <p:sp>
        <p:nvSpPr>
          <p:cNvPr id="7" name="Shape 40"/>
          <p:cNvSpPr/>
          <p:nvPr/>
        </p:nvSpPr>
        <p:spPr>
          <a:xfrm>
            <a:off x="8320392" y="4921517"/>
            <a:ext cx="2926080" cy="1188720"/>
          </a:xfrm>
          <a:prstGeom prst="roundRect">
            <a:avLst>
              <a:gd name="adj" fmla="val 11271"/>
            </a:avLst>
          </a:prstGeom>
          <a:gradFill>
            <a:gsLst>
              <a:gs pos="0">
                <a:srgbClr val="80B860"/>
              </a:gs>
              <a:gs pos="50000">
                <a:srgbClr val="6FB242"/>
              </a:gs>
              <a:gs pos="100000">
                <a:srgbClr val="61A236"/>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Tenant Program</a:t>
            </a:r>
          </a:p>
          <a:p>
            <a:pPr marL="285750" lvl="0" indent="-285750">
              <a:buFont typeface="Arial" pitchFamily="34" charset="0"/>
              <a:buChar char="•"/>
            </a:pPr>
            <a:r>
              <a:rPr lang="en-US" sz="2000" dirty="0"/>
              <a:t>Smart Zones</a:t>
            </a:r>
          </a:p>
          <a:p>
            <a:pPr marL="285750" lvl="0" indent="-285750">
              <a:buFont typeface="Arial" pitchFamily="34" charset="0"/>
              <a:buChar char="•"/>
            </a:pPr>
            <a:r>
              <a:rPr lang="en-US" sz="2000" dirty="0"/>
              <a:t>Green Zones</a:t>
            </a:r>
          </a:p>
          <a:p>
            <a:pPr marL="285750" lvl="0" indent="-285750">
              <a:buFont typeface="Arial" pitchFamily="34" charset="0"/>
              <a:buChar char="•"/>
            </a:pPr>
            <a:r>
              <a:rPr lang="en-US" sz="2000" dirty="0"/>
              <a:t>Zones Governance</a:t>
            </a:r>
          </a:p>
        </p:txBody>
      </p:sp>
      <p:sp>
        <p:nvSpPr>
          <p:cNvPr id="9" name="Shape 42"/>
          <p:cNvSpPr/>
          <p:nvPr/>
        </p:nvSpPr>
        <p:spPr>
          <a:xfrm rot="5400000">
            <a:off x="2142216" y="3777373"/>
            <a:ext cx="493815"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6" name="Shape 50"/>
          <p:cNvSpPr/>
          <p:nvPr/>
        </p:nvSpPr>
        <p:spPr>
          <a:xfrm rot="5400000">
            <a:off x="9547247" y="3777373"/>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7" name="Shape 51"/>
          <p:cNvSpPr/>
          <p:nvPr/>
        </p:nvSpPr>
        <p:spPr>
          <a:xfrm>
            <a:off x="926085" y="4921515"/>
            <a:ext cx="2926080" cy="1188720"/>
          </a:xfrm>
          <a:prstGeom prst="roundRect">
            <a:avLst>
              <a:gd name="adj" fmla="val 10640"/>
            </a:avLst>
          </a:prstGeom>
          <a:gradFill>
            <a:gsLst>
              <a:gs pos="0">
                <a:srgbClr val="5F82CB"/>
              </a:gs>
              <a:gs pos="50000">
                <a:srgbClr val="3E70CA"/>
              </a:gs>
              <a:gs pos="100000">
                <a:srgbClr val="2F61BA"/>
              </a:gs>
            </a:gsLst>
            <a:lin ang="5400000"/>
          </a:gradFill>
          <a:ln w="3175">
            <a:solidFill>
              <a:srgbClr val="00394E"/>
            </a:solidFill>
            <a:miter/>
          </a:ln>
        </p:spPr>
        <p:txBody>
          <a:bodyPr lIns="40819" tIns="40819" rIns="40819" bIns="40819" anchor="ctr"/>
          <a:lstStyle/>
          <a:p>
            <a:pPr marL="285750" lvl="0" indent="-285750">
              <a:buFont typeface="Arial" pitchFamily="34" charset="0"/>
              <a:buChar char="•"/>
            </a:pPr>
            <a:r>
              <a:rPr lang="en-US" sz="2000" dirty="0"/>
              <a:t>World FZO Observatory</a:t>
            </a:r>
          </a:p>
          <a:p>
            <a:pPr marL="285750" lvl="0" indent="-285750">
              <a:buFont typeface="Arial" pitchFamily="34" charset="0"/>
              <a:buChar char="•"/>
            </a:pPr>
            <a:r>
              <a:rPr lang="en-US" sz="2000" dirty="0"/>
              <a:t>FZ </a:t>
            </a:r>
            <a:r>
              <a:rPr lang="en-US" sz="2000" dirty="0" err="1"/>
              <a:t>pedia</a:t>
            </a:r>
            <a:endParaRPr lang="en-US" sz="2000" i="1" dirty="0"/>
          </a:p>
          <a:p>
            <a:pPr marL="285750" lvl="0" indent="-285750">
              <a:buFont typeface="Arial" pitchFamily="34" charset="0"/>
              <a:buChar char="•"/>
            </a:pPr>
            <a:r>
              <a:rPr lang="en-US" sz="2000" dirty="0"/>
              <a:t>Open University</a:t>
            </a:r>
            <a:endParaRPr lang="en-US" sz="2000" i="1" dirty="0"/>
          </a:p>
        </p:txBody>
      </p:sp>
      <p:sp>
        <p:nvSpPr>
          <p:cNvPr id="19" name="Shape 53"/>
          <p:cNvSpPr/>
          <p:nvPr/>
        </p:nvSpPr>
        <p:spPr>
          <a:xfrm>
            <a:off x="4277599" y="4968798"/>
            <a:ext cx="3657600" cy="1554480"/>
          </a:xfrm>
          <a:prstGeom prst="roundRect">
            <a:avLst>
              <a:gd name="adj" fmla="val 10618"/>
            </a:avLst>
          </a:prstGeom>
          <a:solidFill>
            <a:srgbClr val="ED7D31"/>
          </a:solidFill>
          <a:ln w="3175">
            <a:solidFill>
              <a:srgbClr val="00394E"/>
            </a:solidFill>
            <a:miter/>
          </a:ln>
        </p:spPr>
        <p:txBody>
          <a:bodyPr lIns="40819" tIns="40819" rIns="40819" bIns="40819" anchor="ctr"/>
          <a:lstStyle/>
          <a:p>
            <a:pPr marL="342900" lvl="0" indent="-342900">
              <a:buFont typeface="Arial" pitchFamily="34" charset="0"/>
              <a:buChar char="•"/>
            </a:pPr>
            <a:r>
              <a:rPr lang="en-US" sz="2000" dirty="0"/>
              <a:t>B2B meetings and networking events across programs</a:t>
            </a:r>
          </a:p>
          <a:p>
            <a:pPr marL="342900" lvl="0" indent="-342900">
              <a:buFont typeface="Arial" pitchFamily="34" charset="0"/>
              <a:buChar char="•"/>
            </a:pPr>
            <a:r>
              <a:rPr lang="en-US" sz="2000" dirty="0"/>
              <a:t>Business Directory and Marketplace</a:t>
            </a:r>
          </a:p>
          <a:p>
            <a:pPr marL="342900" lvl="0" indent="-342900">
              <a:buFont typeface="Arial" pitchFamily="34" charset="0"/>
              <a:buChar char="•"/>
            </a:pPr>
            <a:r>
              <a:rPr lang="en-US" sz="2000" dirty="0"/>
              <a:t>FZ Economic Outlook Events</a:t>
            </a:r>
          </a:p>
        </p:txBody>
      </p:sp>
      <p:sp>
        <p:nvSpPr>
          <p:cNvPr id="22" name="Shape 50"/>
          <p:cNvSpPr/>
          <p:nvPr/>
        </p:nvSpPr>
        <p:spPr>
          <a:xfrm rot="5400000">
            <a:off x="5867289" y="3824654"/>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20" name="Oval 19"/>
          <p:cNvSpPr/>
          <p:nvPr/>
        </p:nvSpPr>
        <p:spPr>
          <a:xfrm>
            <a:off x="1216963" y="1452675"/>
            <a:ext cx="2344323" cy="2315320"/>
          </a:xfrm>
          <a:prstGeom prst="ellipse">
            <a:avLst/>
          </a:prstGeom>
          <a:solidFill>
            <a:schemeClr val="accent1"/>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Knowledge</a:t>
            </a:r>
            <a:endParaRPr lang="en-US" b="1" dirty="0">
              <a:solidFill>
                <a:schemeClr val="tx2">
                  <a:lumMod val="75000"/>
                </a:schemeClr>
              </a:solidFill>
            </a:endParaRPr>
          </a:p>
        </p:txBody>
      </p:sp>
      <p:sp>
        <p:nvSpPr>
          <p:cNvPr id="21" name="Oval 20"/>
          <p:cNvSpPr/>
          <p:nvPr/>
        </p:nvSpPr>
        <p:spPr>
          <a:xfrm>
            <a:off x="4934238" y="1448725"/>
            <a:ext cx="2344323" cy="2315320"/>
          </a:xfrm>
          <a:prstGeom prst="ellipse">
            <a:avLst/>
          </a:prstGeom>
          <a:solidFill>
            <a:schemeClr val="accent2"/>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Network</a:t>
            </a:r>
            <a:endParaRPr lang="en-US" b="1" dirty="0">
              <a:solidFill>
                <a:schemeClr val="tx2">
                  <a:lumMod val="75000"/>
                </a:schemeClr>
              </a:solidFill>
            </a:endParaRPr>
          </a:p>
        </p:txBody>
      </p:sp>
      <p:sp>
        <p:nvSpPr>
          <p:cNvPr id="32" name="Oval 31"/>
          <p:cNvSpPr/>
          <p:nvPr/>
        </p:nvSpPr>
        <p:spPr>
          <a:xfrm>
            <a:off x="8611270" y="1452675"/>
            <a:ext cx="2344323" cy="2315320"/>
          </a:xfrm>
          <a:prstGeom prst="ellipse">
            <a:avLst/>
          </a:prstGeom>
          <a:solidFill>
            <a:schemeClr val="accent6"/>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Support</a:t>
            </a:r>
            <a:endParaRPr lang="en-US" b="1" dirty="0">
              <a:solidFill>
                <a:schemeClr val="tx2">
                  <a:lumMod val="75000"/>
                </a:schemeClr>
              </a:solidFill>
            </a:endParaRPr>
          </a:p>
        </p:txBody>
      </p:sp>
      <p:sp>
        <p:nvSpPr>
          <p:cNvPr id="33" name="Content Placeholder 3"/>
          <p:cNvSpPr>
            <a:spLocks noGrp="1"/>
          </p:cNvSpPr>
          <p:nvPr>
            <p:ph idx="10"/>
          </p:nvPr>
        </p:nvSpPr>
        <p:spPr>
          <a:xfrm>
            <a:off x="4237074" y="230376"/>
            <a:ext cx="7896446" cy="630861"/>
          </a:xfrm>
        </p:spPr>
        <p:txBody>
          <a:bodyPr/>
          <a:lstStyle/>
          <a:p>
            <a:pPr algn="r"/>
            <a:r>
              <a:rPr lang="en-US" dirty="0" smtClean="0"/>
              <a:t>Range of Services</a:t>
            </a:r>
            <a:endParaRPr lang="en-US" dirty="0"/>
          </a:p>
        </p:txBody>
      </p:sp>
    </p:spTree>
    <p:extLst>
      <p:ext uri="{BB962C8B-B14F-4D97-AF65-F5344CB8AC3E}">
        <p14:creationId xmlns:p14="http://schemas.microsoft.com/office/powerpoint/2010/main" val="2552306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24</a:t>
            </a:r>
            <a:endParaRPr lang="en-US" dirty="0"/>
          </a:p>
        </p:txBody>
      </p:sp>
      <p:sp>
        <p:nvSpPr>
          <p:cNvPr id="4" name="Content Placeholder 3"/>
          <p:cNvSpPr>
            <a:spLocks noGrp="1"/>
          </p:cNvSpPr>
          <p:nvPr>
            <p:ph idx="10"/>
          </p:nvPr>
        </p:nvSpPr>
        <p:spPr/>
        <p:txBody>
          <a:bodyPr/>
          <a:lstStyle/>
          <a:p>
            <a:pPr algn="r"/>
            <a:r>
              <a:rPr lang="en-US" dirty="0" smtClean="0"/>
              <a:t>Support</a:t>
            </a:r>
            <a:endParaRPr lang="en-US" dirty="0"/>
          </a:p>
        </p:txBody>
      </p:sp>
      <p:sp>
        <p:nvSpPr>
          <p:cNvPr id="5" name="Rectangle 4"/>
          <p:cNvSpPr/>
          <p:nvPr/>
        </p:nvSpPr>
        <p:spPr>
          <a:xfrm>
            <a:off x="7661854" y="1323833"/>
            <a:ext cx="3534770" cy="502237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u="sng" dirty="0" smtClean="0"/>
              <a:t>Employee</a:t>
            </a:r>
          </a:p>
          <a:p>
            <a:pPr algn="ctr"/>
            <a:endParaRPr lang="en-US" sz="3200" dirty="0"/>
          </a:p>
          <a:p>
            <a:pPr marL="457200"/>
            <a:r>
              <a:rPr lang="en-US" sz="2800" dirty="0" smtClean="0"/>
              <a:t>Open University</a:t>
            </a:r>
          </a:p>
          <a:p>
            <a:pPr marL="731520" indent="-182880">
              <a:buFont typeface="Arial" panose="020B0604020202020204" pitchFamily="34" charset="0"/>
              <a:buChar char="•"/>
            </a:pPr>
            <a:r>
              <a:rPr lang="en-US" dirty="0" smtClean="0"/>
              <a:t>Leadership</a:t>
            </a:r>
          </a:p>
          <a:p>
            <a:pPr marL="731520" indent="-182880">
              <a:buFont typeface="Arial" panose="020B0604020202020204" pitchFamily="34" charset="0"/>
              <a:buChar char="•"/>
            </a:pPr>
            <a:r>
              <a:rPr lang="en-US" dirty="0" smtClean="0"/>
              <a:t>Innovation</a:t>
            </a:r>
          </a:p>
          <a:p>
            <a:pPr marL="731520" indent="-182880">
              <a:buFont typeface="Arial" panose="020B0604020202020204" pitchFamily="34" charset="0"/>
              <a:buChar char="•"/>
            </a:pPr>
            <a:r>
              <a:rPr lang="en-US" dirty="0" smtClean="0"/>
              <a:t>International Trade</a:t>
            </a:r>
          </a:p>
          <a:p>
            <a:pPr marL="457200"/>
            <a:r>
              <a:rPr lang="en-US" sz="2800" dirty="0" smtClean="0"/>
              <a:t>Green Job</a:t>
            </a:r>
          </a:p>
          <a:p>
            <a:pPr marL="457200"/>
            <a:r>
              <a:rPr lang="en-US" sz="2800" dirty="0" smtClean="0"/>
              <a:t>Job </a:t>
            </a:r>
            <a:r>
              <a:rPr lang="en-US" sz="2800" dirty="0"/>
              <a:t>P</a:t>
            </a:r>
            <a:r>
              <a:rPr lang="en-US" sz="2800" dirty="0" smtClean="0"/>
              <a:t>lace Quality</a:t>
            </a:r>
            <a:endParaRPr lang="en-US" sz="2800" dirty="0"/>
          </a:p>
        </p:txBody>
      </p:sp>
      <p:sp>
        <p:nvSpPr>
          <p:cNvPr id="6" name="Rectangle 5"/>
          <p:cNvSpPr/>
          <p:nvPr/>
        </p:nvSpPr>
        <p:spPr>
          <a:xfrm>
            <a:off x="3919181" y="1323833"/>
            <a:ext cx="3534770" cy="50223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u="sng" dirty="0" smtClean="0"/>
              <a:t>Tenant</a:t>
            </a:r>
          </a:p>
          <a:p>
            <a:pPr algn="ctr"/>
            <a:endParaRPr lang="en-US" sz="3200" dirty="0"/>
          </a:p>
          <a:p>
            <a:pPr algn="ctr"/>
            <a:r>
              <a:rPr lang="en-US" sz="2800" dirty="0" smtClean="0"/>
              <a:t>Tenant Development Program</a:t>
            </a:r>
            <a:endParaRPr lang="en-US" sz="2800" dirty="0"/>
          </a:p>
        </p:txBody>
      </p:sp>
      <p:sp>
        <p:nvSpPr>
          <p:cNvPr id="7" name="Rectangle 6"/>
          <p:cNvSpPr/>
          <p:nvPr/>
        </p:nvSpPr>
        <p:spPr>
          <a:xfrm>
            <a:off x="169914" y="1323833"/>
            <a:ext cx="3534770" cy="5022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u="sng" dirty="0" smtClean="0"/>
              <a:t>Free Zone</a:t>
            </a:r>
          </a:p>
          <a:p>
            <a:pPr algn="ctr"/>
            <a:endParaRPr lang="en-US" sz="3200" dirty="0"/>
          </a:p>
          <a:p>
            <a:pPr marL="457200"/>
            <a:r>
              <a:rPr lang="en-US" sz="2800" dirty="0" smtClean="0"/>
              <a:t>One Stop Shop</a:t>
            </a:r>
          </a:p>
          <a:p>
            <a:pPr marL="457200"/>
            <a:r>
              <a:rPr lang="en-US" sz="2800" dirty="0" smtClean="0"/>
              <a:t>Smart Zones</a:t>
            </a:r>
          </a:p>
          <a:p>
            <a:pPr marL="457200"/>
            <a:r>
              <a:rPr lang="en-US" sz="2800" dirty="0" smtClean="0"/>
              <a:t>Green Zones</a:t>
            </a:r>
          </a:p>
          <a:p>
            <a:pPr marL="457200"/>
            <a:r>
              <a:rPr lang="en-US" sz="2800" dirty="0" smtClean="0"/>
              <a:t>Zones Governance</a:t>
            </a:r>
            <a:endParaRPr lang="en-US" sz="2800" dirty="0"/>
          </a:p>
        </p:txBody>
      </p:sp>
    </p:spTree>
    <p:extLst>
      <p:ext uri="{BB962C8B-B14F-4D97-AF65-F5344CB8AC3E}">
        <p14:creationId xmlns:p14="http://schemas.microsoft.com/office/powerpoint/2010/main" val="3127711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25</a:t>
            </a:r>
            <a:endParaRPr lang="en-US" dirty="0"/>
          </a:p>
        </p:txBody>
      </p:sp>
      <p:sp>
        <p:nvSpPr>
          <p:cNvPr id="4" name="Content Placeholder 3"/>
          <p:cNvSpPr>
            <a:spLocks noGrp="1"/>
          </p:cNvSpPr>
          <p:nvPr>
            <p:ph idx="10"/>
          </p:nvPr>
        </p:nvSpPr>
        <p:spPr/>
        <p:txBody>
          <a:bodyPr/>
          <a:lstStyle/>
          <a:p>
            <a:pPr algn="r"/>
            <a:r>
              <a:rPr lang="en-US" dirty="0" smtClean="0"/>
              <a:t>OSS - Modules</a:t>
            </a:r>
            <a:endParaRPr lang="en-US" dirty="0"/>
          </a:p>
        </p:txBody>
      </p:sp>
      <p:sp>
        <p:nvSpPr>
          <p:cNvPr id="7" name="TextBox 6"/>
          <p:cNvSpPr txBox="1"/>
          <p:nvPr/>
        </p:nvSpPr>
        <p:spPr>
          <a:xfrm>
            <a:off x="1059835" y="1423854"/>
            <a:ext cx="8763434" cy="589072"/>
          </a:xfrm>
          <a:prstGeom prst="rect">
            <a:avLst/>
          </a:prstGeom>
          <a:noFill/>
        </p:spPr>
        <p:txBody>
          <a:bodyPr wrap="square" rtlCol="1">
            <a:spAutoFit/>
          </a:bodyPr>
          <a:lstStyle/>
          <a:p>
            <a:pPr algn="l" rtl="0">
              <a:lnSpc>
                <a:spcPct val="150000"/>
              </a:lnSpc>
            </a:pPr>
            <a:r>
              <a:rPr lang="en-US" sz="2400" dirty="0" smtClean="0">
                <a:solidFill>
                  <a:srgbClr val="163343"/>
                </a:solidFill>
                <a:latin typeface="Candara" panose="020E0502030303020204" pitchFamily="34" charset="0"/>
                <a:ea typeface="Verdana" panose="020B0604030504040204" pitchFamily="34" charset="0"/>
                <a:cs typeface="Verdana" panose="020B0604030504040204" pitchFamily="34" charset="0"/>
              </a:rPr>
              <a:t>System is divided into the following functional modules :</a:t>
            </a:r>
          </a:p>
        </p:txBody>
      </p:sp>
      <p:graphicFrame>
        <p:nvGraphicFramePr>
          <p:cNvPr id="8" name="Diagram 7"/>
          <p:cNvGraphicFramePr/>
          <p:nvPr>
            <p:extLst>
              <p:ext uri="{D42A27DB-BD31-4B8C-83A1-F6EECF244321}">
                <p14:modId xmlns:p14="http://schemas.microsoft.com/office/powerpoint/2010/main" val="2285346505"/>
              </p:ext>
            </p:extLst>
          </p:nvPr>
        </p:nvGraphicFramePr>
        <p:xfrm>
          <a:off x="2032000" y="14835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6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26</a:t>
            </a:r>
            <a:endParaRPr lang="en-US" dirty="0"/>
          </a:p>
        </p:txBody>
      </p:sp>
      <p:sp>
        <p:nvSpPr>
          <p:cNvPr id="4" name="Content Placeholder 3"/>
          <p:cNvSpPr>
            <a:spLocks noGrp="1"/>
          </p:cNvSpPr>
          <p:nvPr>
            <p:ph idx="10"/>
          </p:nvPr>
        </p:nvSpPr>
        <p:spPr/>
        <p:txBody>
          <a:bodyPr/>
          <a:lstStyle/>
          <a:p>
            <a:pPr algn="r"/>
            <a:r>
              <a:rPr lang="en-US" dirty="0" smtClean="0"/>
              <a:t>OSS - Modules</a:t>
            </a:r>
            <a:endParaRPr lang="en-US" dirty="0"/>
          </a:p>
        </p:txBody>
      </p:sp>
      <p:sp>
        <p:nvSpPr>
          <p:cNvPr id="6" name="Oval 5"/>
          <p:cNvSpPr/>
          <p:nvPr/>
        </p:nvSpPr>
        <p:spPr>
          <a:xfrm>
            <a:off x="8843088" y="1452675"/>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latin typeface="Candara" panose="020E0502030303020204" pitchFamily="34" charset="0"/>
              </a:rPr>
              <a:t>Security &amp; Compliance</a:t>
            </a:r>
            <a:endParaRPr lang="en-US" b="1" dirty="0">
              <a:solidFill>
                <a:schemeClr val="tx2">
                  <a:lumMod val="75000"/>
                </a:schemeClr>
              </a:solidFill>
              <a:latin typeface="Candara" panose="020E0502030303020204" pitchFamily="34" charset="0"/>
            </a:endParaRPr>
          </a:p>
        </p:txBody>
      </p:sp>
      <p:sp>
        <p:nvSpPr>
          <p:cNvPr id="9" name="Oval 8"/>
          <p:cNvSpPr/>
          <p:nvPr/>
        </p:nvSpPr>
        <p:spPr>
          <a:xfrm>
            <a:off x="6196938" y="1442775"/>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latin typeface="Candara" panose="020E0502030303020204" pitchFamily="34" charset="0"/>
              </a:rPr>
              <a:t>Commercial Services</a:t>
            </a:r>
            <a:endParaRPr lang="en-US" b="1" dirty="0">
              <a:solidFill>
                <a:schemeClr val="tx2">
                  <a:lumMod val="75000"/>
                </a:schemeClr>
              </a:solidFill>
              <a:latin typeface="Candara" panose="020E0502030303020204" pitchFamily="34" charset="0"/>
            </a:endParaRPr>
          </a:p>
        </p:txBody>
      </p:sp>
      <p:sp>
        <p:nvSpPr>
          <p:cNvPr id="10" name="Oval 9"/>
          <p:cNvSpPr/>
          <p:nvPr/>
        </p:nvSpPr>
        <p:spPr>
          <a:xfrm>
            <a:off x="3515163" y="1444750"/>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2">
                    <a:lumMod val="75000"/>
                  </a:schemeClr>
                </a:solidFill>
                <a:latin typeface="Candara" panose="020E0502030303020204" pitchFamily="34" charset="0"/>
              </a:rPr>
              <a:t>Lease &amp; Licensing</a:t>
            </a:r>
          </a:p>
          <a:p>
            <a:pPr algn="ctr" rtl="0"/>
            <a:endParaRPr lang="en-US" b="1" dirty="0">
              <a:solidFill>
                <a:schemeClr val="tx2">
                  <a:lumMod val="75000"/>
                </a:schemeClr>
              </a:solidFill>
              <a:latin typeface="Candara" panose="020E0502030303020204" pitchFamily="34" charset="0"/>
            </a:endParaRPr>
          </a:p>
        </p:txBody>
      </p:sp>
      <p:sp>
        <p:nvSpPr>
          <p:cNvPr id="11" name="Oval 10"/>
          <p:cNvSpPr/>
          <p:nvPr/>
        </p:nvSpPr>
        <p:spPr>
          <a:xfrm>
            <a:off x="857138" y="1446725"/>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2">
                    <a:lumMod val="75000"/>
                  </a:schemeClr>
                </a:solidFill>
                <a:latin typeface="Candara" panose="020E0502030303020204" pitchFamily="34" charset="0"/>
              </a:rPr>
              <a:t>Sales</a:t>
            </a:r>
          </a:p>
        </p:txBody>
      </p:sp>
      <p:sp>
        <p:nvSpPr>
          <p:cNvPr id="12" name="TextBox 11"/>
          <p:cNvSpPr txBox="1"/>
          <p:nvPr/>
        </p:nvSpPr>
        <p:spPr>
          <a:xfrm>
            <a:off x="708250" y="3732333"/>
            <a:ext cx="2707498" cy="1938992"/>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Sales Inquiries</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Online Application</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Office Allocation</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Company Evaluation</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Company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Registration</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340917" y="3730358"/>
            <a:ext cx="2707498" cy="2677656"/>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Lease </a:t>
            </a:r>
            <a:r>
              <a:rPr lang="en-US" sz="1600" b="1" dirty="0" err="1" smtClean="0">
                <a:solidFill>
                  <a:srgbClr val="163343"/>
                </a:solidFill>
                <a:latin typeface="Candara" panose="020E0502030303020204" pitchFamily="34" charset="0"/>
                <a:ea typeface="Verdana" panose="020B0604030504040204" pitchFamily="34" charset="0"/>
                <a:cs typeface="Verdana" panose="020B0604030504040204" pitchFamily="34" charset="0"/>
              </a:rPr>
              <a:t>Mgmt</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a:t>
            </a: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New</a:t>
            </a: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 Expand/Reduce/Transfer</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Trade License: New/Renew/Amend</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Work Permits</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Registration with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 Chambers, </a:t>
            </a: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Customs etc.</a:t>
            </a:r>
          </a:p>
        </p:txBody>
      </p:sp>
      <p:sp>
        <p:nvSpPr>
          <p:cNvPr id="14" name="TextBox 13"/>
          <p:cNvSpPr txBox="1"/>
          <p:nvPr/>
        </p:nvSpPr>
        <p:spPr>
          <a:xfrm>
            <a:off x="6195333" y="3728383"/>
            <a:ext cx="2707498" cy="2677656"/>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Employee Visas</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Dependent Visas</a:t>
            </a: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Letters/Certificates</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Employees Insurance</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Customer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Care (Complain </a:t>
            </a:r>
            <a:r>
              <a:rPr lang="en-US" sz="1600" b="1" dirty="0" err="1" smtClean="0">
                <a:solidFill>
                  <a:srgbClr val="163343"/>
                </a:solidFill>
                <a:latin typeface="Candara" panose="020E0502030303020204" pitchFamily="34" charset="0"/>
                <a:ea typeface="Verdana" panose="020B0604030504040204" pitchFamily="34" charset="0"/>
                <a:cs typeface="Verdana" panose="020B0604030504040204" pitchFamily="34" charset="0"/>
              </a:rPr>
              <a:t>Mgmt</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a:t>
            </a:r>
          </a:p>
          <a:p>
            <a:pPr algn="l" rtl="0">
              <a:lnSpc>
                <a:spcPct val="150000"/>
              </a:lnSpc>
            </a:pP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9035565" y="3738283"/>
            <a:ext cx="2707498" cy="1938992"/>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Parking </a:t>
            </a:r>
            <a:r>
              <a:rPr lang="en-US" sz="1600" b="1" dirty="0" err="1" smtClean="0">
                <a:solidFill>
                  <a:srgbClr val="163343"/>
                </a:solidFill>
                <a:latin typeface="Candara" panose="020E0502030303020204" pitchFamily="34" charset="0"/>
                <a:ea typeface="Verdana" panose="020B0604030504040204" pitchFamily="34" charset="0"/>
                <a:cs typeface="Verdana" panose="020B0604030504040204" pitchFamily="34" charset="0"/>
              </a:rPr>
              <a:t>Mgmt</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Gate Passes</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Car Stickers</a:t>
            </a: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Incident </a:t>
            </a: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Reporting</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Inspection</a:t>
            </a:r>
          </a:p>
        </p:txBody>
      </p:sp>
      <p:cxnSp>
        <p:nvCxnSpPr>
          <p:cNvPr id="16" name="Straight Connector 15"/>
          <p:cNvCxnSpPr/>
          <p:nvPr/>
        </p:nvCxnSpPr>
        <p:spPr>
          <a:xfrm>
            <a:off x="3320212" y="3728383"/>
            <a:ext cx="0" cy="210238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001987" y="3728383"/>
            <a:ext cx="0" cy="210238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565012" y="3728383"/>
            <a:ext cx="0" cy="21023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04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27</a:t>
            </a:r>
            <a:endParaRPr lang="en-US" dirty="0"/>
          </a:p>
        </p:txBody>
      </p:sp>
      <p:sp>
        <p:nvSpPr>
          <p:cNvPr id="4" name="Content Placeholder 3"/>
          <p:cNvSpPr>
            <a:spLocks noGrp="1"/>
          </p:cNvSpPr>
          <p:nvPr>
            <p:ph idx="10"/>
          </p:nvPr>
        </p:nvSpPr>
        <p:spPr/>
        <p:txBody>
          <a:bodyPr/>
          <a:lstStyle/>
          <a:p>
            <a:pPr algn="r"/>
            <a:r>
              <a:rPr lang="en-US" dirty="0" smtClean="0"/>
              <a:t>OSS - Modules</a:t>
            </a:r>
            <a:endParaRPr lang="en-US" dirty="0"/>
          </a:p>
        </p:txBody>
      </p:sp>
      <p:sp>
        <p:nvSpPr>
          <p:cNvPr id="19" name="TextBox 18"/>
          <p:cNvSpPr txBox="1"/>
          <p:nvPr/>
        </p:nvSpPr>
        <p:spPr>
          <a:xfrm>
            <a:off x="2018914" y="3767958"/>
            <a:ext cx="2707498" cy="1938992"/>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Telecommunication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Services (Phone/Fax/Internet)</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IT Support &amp;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Consultancy</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4938189" y="3765983"/>
            <a:ext cx="2707498" cy="2677656"/>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Property Key Management</a:t>
            </a: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Property &amp; Parking </a:t>
            </a:r>
            <a:r>
              <a:rPr lang="en-US" sz="1600" b="1" dirty="0" err="1" smtClean="0">
                <a:solidFill>
                  <a:srgbClr val="163343"/>
                </a:solidFill>
                <a:latin typeface="Candara" panose="020E0502030303020204" pitchFamily="34" charset="0"/>
                <a:ea typeface="Verdana" panose="020B0604030504040204" pitchFamily="34" charset="0"/>
                <a:cs typeface="Verdana" panose="020B0604030504040204" pitchFamily="34" charset="0"/>
              </a:rPr>
              <a:t>Signages</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Property Renovation</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Office Maintenance</a:t>
            </a:r>
          </a:p>
          <a:p>
            <a:pPr marL="342900" indent="-342900" algn="l" rtl="0">
              <a:lnSpc>
                <a:spcPct val="150000"/>
              </a:lnSpc>
              <a:buFont typeface="Verdana" panose="020B0604030504040204" pitchFamily="34" charset="0"/>
              <a:buChar char="ө"/>
            </a:pP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Property Fit-out</a:t>
            </a:r>
            <a:endParaRPr lang="en-US" sz="1600" dirty="0">
              <a:latin typeface="Candara" panose="020E0502030303020204" pitchFamily="34" charset="0"/>
            </a:endParaRPr>
          </a:p>
        </p:txBody>
      </p:sp>
      <p:sp>
        <p:nvSpPr>
          <p:cNvPr id="21" name="TextBox 20"/>
          <p:cNvSpPr txBox="1"/>
          <p:nvPr/>
        </p:nvSpPr>
        <p:spPr>
          <a:xfrm>
            <a:off x="7819901" y="3764008"/>
            <a:ext cx="2707498" cy="1938992"/>
          </a:xfrm>
          <a:prstGeom prst="rect">
            <a:avLst/>
          </a:prstGeom>
          <a:noFill/>
        </p:spPr>
        <p:txBody>
          <a:bodyPr wrap="square" rtlCol="0">
            <a:spAutoFit/>
          </a:bodyPr>
          <a:lstStyle/>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Monthly Billing</a:t>
            </a: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Online </a:t>
            </a:r>
            <a:r>
              <a:rPr lang="en-US" sz="1600" b="1" dirty="0" smtClean="0">
                <a:solidFill>
                  <a:srgbClr val="163343"/>
                </a:solidFill>
                <a:latin typeface="Candara" panose="020E0502030303020204" pitchFamily="34" charset="0"/>
                <a:ea typeface="Verdana" panose="020B0604030504040204" pitchFamily="34" charset="0"/>
                <a:cs typeface="Verdana" panose="020B0604030504040204" pitchFamily="34" charset="0"/>
              </a:rPr>
              <a:t>Statements/ Commercial Bills/ Telephone Bills</a:t>
            </a:r>
            <a:endPar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endParaRPr>
          </a:p>
          <a:p>
            <a:pPr marL="342900" indent="-342900" algn="l" rtl="0">
              <a:lnSpc>
                <a:spcPct val="150000"/>
              </a:lnSpc>
              <a:buFont typeface="Verdana" panose="020B0604030504040204" pitchFamily="34" charset="0"/>
              <a:buChar char="ө"/>
            </a:pPr>
            <a:r>
              <a:rPr lang="en-US" sz="1600" b="1" dirty="0">
                <a:solidFill>
                  <a:srgbClr val="163343"/>
                </a:solidFill>
                <a:latin typeface="Candara" panose="020E0502030303020204" pitchFamily="34" charset="0"/>
                <a:ea typeface="Verdana" panose="020B0604030504040204" pitchFamily="34" charset="0"/>
                <a:cs typeface="Verdana" panose="020B0604030504040204" pitchFamily="34" charset="0"/>
              </a:rPr>
              <a:t>Online Payment </a:t>
            </a:r>
          </a:p>
        </p:txBody>
      </p:sp>
      <p:cxnSp>
        <p:nvCxnSpPr>
          <p:cNvPr id="22" name="Straight Connector 21"/>
          <p:cNvCxnSpPr/>
          <p:nvPr/>
        </p:nvCxnSpPr>
        <p:spPr>
          <a:xfrm>
            <a:off x="4726412" y="3764008"/>
            <a:ext cx="0" cy="210238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7408187" y="3764008"/>
            <a:ext cx="0" cy="2102388"/>
          </a:xfrm>
          <a:prstGeom prst="line">
            <a:avLst/>
          </a:prstGeom>
        </p:spPr>
        <p:style>
          <a:lnRef idx="1">
            <a:schemeClr val="dk1"/>
          </a:lnRef>
          <a:fillRef idx="0">
            <a:schemeClr val="dk1"/>
          </a:fillRef>
          <a:effectRef idx="0">
            <a:schemeClr val="dk1"/>
          </a:effectRef>
          <a:fontRef idx="minor">
            <a:schemeClr val="tx1"/>
          </a:fontRef>
        </p:style>
      </p:cxnSp>
      <p:sp>
        <p:nvSpPr>
          <p:cNvPr id="24" name="Oval 23"/>
          <p:cNvSpPr/>
          <p:nvPr/>
        </p:nvSpPr>
        <p:spPr>
          <a:xfrm>
            <a:off x="2098088" y="1452675"/>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2">
                    <a:lumMod val="75000"/>
                  </a:schemeClr>
                </a:solidFill>
                <a:latin typeface="Candara" panose="020E0502030303020204" pitchFamily="34" charset="0"/>
              </a:rPr>
              <a:t>IT </a:t>
            </a:r>
            <a:r>
              <a:rPr lang="en-US" b="1" dirty="0" smtClean="0">
                <a:solidFill>
                  <a:schemeClr val="tx2">
                    <a:lumMod val="75000"/>
                  </a:schemeClr>
                </a:solidFill>
                <a:latin typeface="Candara" panose="020E0502030303020204" pitchFamily="34" charset="0"/>
              </a:rPr>
              <a:t>Services</a:t>
            </a:r>
            <a:endParaRPr lang="en-US" b="1" dirty="0">
              <a:solidFill>
                <a:schemeClr val="tx2">
                  <a:lumMod val="75000"/>
                </a:schemeClr>
              </a:solidFill>
              <a:latin typeface="Candara" panose="020E0502030303020204" pitchFamily="34" charset="0"/>
            </a:endParaRPr>
          </a:p>
        </p:txBody>
      </p:sp>
      <p:sp>
        <p:nvSpPr>
          <p:cNvPr id="25" name="Oval 24"/>
          <p:cNvSpPr/>
          <p:nvPr/>
        </p:nvSpPr>
        <p:spPr>
          <a:xfrm>
            <a:off x="4934238" y="1450700"/>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latin typeface="Candara" panose="020E0502030303020204" pitchFamily="34" charset="0"/>
              </a:rPr>
              <a:t>Facilities Management Services</a:t>
            </a:r>
            <a:endParaRPr lang="en-US" b="1" dirty="0">
              <a:solidFill>
                <a:schemeClr val="tx2">
                  <a:lumMod val="75000"/>
                </a:schemeClr>
              </a:solidFill>
              <a:latin typeface="Candara" panose="020E0502030303020204" pitchFamily="34" charset="0"/>
            </a:endParaRPr>
          </a:p>
        </p:txBody>
      </p:sp>
      <p:sp>
        <p:nvSpPr>
          <p:cNvPr id="26" name="Oval 25"/>
          <p:cNvSpPr/>
          <p:nvPr/>
        </p:nvSpPr>
        <p:spPr>
          <a:xfrm>
            <a:off x="7722888" y="1448725"/>
            <a:ext cx="2344323" cy="2315320"/>
          </a:xfrm>
          <a:prstGeom prst="ellipse">
            <a:avLst/>
          </a:prstGeom>
          <a:no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2">
                    <a:lumMod val="75000"/>
                  </a:schemeClr>
                </a:solidFill>
                <a:latin typeface="Candara" panose="020E0502030303020204" pitchFamily="34" charset="0"/>
              </a:rPr>
              <a:t>Invoicing &amp; Payment</a:t>
            </a:r>
          </a:p>
        </p:txBody>
      </p:sp>
    </p:spTree>
    <p:extLst>
      <p:ext uri="{BB962C8B-B14F-4D97-AF65-F5344CB8AC3E}">
        <p14:creationId xmlns:p14="http://schemas.microsoft.com/office/powerpoint/2010/main" val="33351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28</a:t>
            </a:r>
            <a:endParaRPr lang="en-US" dirty="0"/>
          </a:p>
        </p:txBody>
      </p:sp>
      <p:sp>
        <p:nvSpPr>
          <p:cNvPr id="4" name="Content Placeholder 3"/>
          <p:cNvSpPr>
            <a:spLocks noGrp="1"/>
          </p:cNvSpPr>
          <p:nvPr>
            <p:ph idx="10"/>
          </p:nvPr>
        </p:nvSpPr>
        <p:spPr/>
        <p:txBody>
          <a:bodyPr/>
          <a:lstStyle/>
          <a:p>
            <a:pPr algn="r"/>
            <a:r>
              <a:rPr lang="en-US" dirty="0" smtClean="0"/>
              <a:t>OSS – @ Your Site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33508858"/>
              </p:ext>
            </p:extLst>
          </p:nvPr>
        </p:nvGraphicFramePr>
        <p:xfrm>
          <a:off x="1078238" y="1542432"/>
          <a:ext cx="10058333" cy="4890072"/>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2579362"/>
                <a:gridCol w="2552132"/>
                <a:gridCol w="4926839"/>
              </a:tblGrid>
              <a:tr h="518374">
                <a:tc gridSpan="2">
                  <a:txBody>
                    <a:bodyPr/>
                    <a:lstStyle/>
                    <a:p>
                      <a:r>
                        <a:rPr lang="en-US" sz="2400" dirty="0" smtClean="0"/>
                        <a:t>At</a:t>
                      </a:r>
                      <a:r>
                        <a:rPr lang="en-US" sz="2400" baseline="0" dirty="0" smtClean="0"/>
                        <a:t> Organizations</a:t>
                      </a:r>
                    </a:p>
                    <a:p>
                      <a:r>
                        <a:rPr lang="en-US" sz="2400" baseline="0" dirty="0" smtClean="0"/>
                        <a:t>(Setup Requirements)</a:t>
                      </a:r>
                      <a:endParaRPr lang="en-US" sz="2400" dirty="0"/>
                    </a:p>
                  </a:txBody>
                  <a:tcPr/>
                </a:tc>
                <a:tc hMerge="1">
                  <a:txBody>
                    <a:bodyPr/>
                    <a:lstStyle/>
                    <a:p>
                      <a:pPr rtl="1"/>
                      <a:endParaRPr lang="ar-AE"/>
                    </a:p>
                  </a:txBody>
                  <a:tcPr/>
                </a:tc>
                <a:tc>
                  <a:txBody>
                    <a:bodyPr/>
                    <a:lstStyle/>
                    <a:p>
                      <a:r>
                        <a:rPr lang="en-US" sz="2400" dirty="0" smtClean="0"/>
                        <a:t>On Cloud</a:t>
                      </a:r>
                      <a:endParaRPr lang="en-US" sz="2400" dirty="0"/>
                    </a:p>
                  </a:txBody>
                  <a:tcPr/>
                </a:tc>
              </a:tr>
              <a:tr h="455324">
                <a:tc>
                  <a:txBody>
                    <a:bodyPr/>
                    <a:lstStyle/>
                    <a:p>
                      <a:r>
                        <a:rPr lang="en-US" sz="2400" b="1" kern="1200" dirty="0" smtClean="0">
                          <a:solidFill>
                            <a:schemeClr val="accent5">
                              <a:lumMod val="75000"/>
                            </a:schemeClr>
                          </a:solidFill>
                          <a:latin typeface="+mn-lt"/>
                          <a:ea typeface="+mn-ea"/>
                          <a:cs typeface="+mn-cs"/>
                        </a:rPr>
                        <a:t>Hardware</a:t>
                      </a:r>
                      <a:endParaRPr lang="en-US" sz="2400" b="1" kern="1200" dirty="0">
                        <a:solidFill>
                          <a:schemeClr val="accent5">
                            <a:lumMod val="7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5">
                              <a:lumMod val="75000"/>
                            </a:schemeClr>
                          </a:solidFill>
                        </a:rPr>
                        <a:t>2 Servers</a:t>
                      </a:r>
                    </a:p>
                    <a:p>
                      <a:endParaRPr lang="en-US" sz="2400" b="1" dirty="0">
                        <a:solidFill>
                          <a:schemeClr val="accent5">
                            <a:lumMod val="75000"/>
                          </a:schemeClr>
                        </a:solidFill>
                      </a:endParaRPr>
                    </a:p>
                  </a:txBody>
                  <a:tcPr/>
                </a:tc>
                <a:tc rowSpan="4">
                  <a:txBody>
                    <a:bodyPr/>
                    <a:lstStyle/>
                    <a:p>
                      <a:pPr algn="ctr"/>
                      <a:endParaRPr lang="en-US" sz="2400" b="1" dirty="0" smtClean="0">
                        <a:solidFill>
                          <a:schemeClr val="accent5">
                            <a:lumMod val="75000"/>
                          </a:schemeClr>
                        </a:solidFill>
                      </a:endParaRPr>
                    </a:p>
                    <a:p>
                      <a:pPr algn="ctr"/>
                      <a:endParaRPr lang="en-US" sz="2400" b="1" dirty="0" smtClean="0">
                        <a:solidFill>
                          <a:schemeClr val="accent5">
                            <a:lumMod val="75000"/>
                          </a:schemeClr>
                        </a:solidFill>
                      </a:endParaRPr>
                    </a:p>
                    <a:p>
                      <a:pPr algn="ctr"/>
                      <a:r>
                        <a:rPr lang="en-US" sz="2400" b="1" dirty="0" smtClean="0">
                          <a:solidFill>
                            <a:schemeClr val="accent5">
                              <a:lumMod val="75000"/>
                            </a:schemeClr>
                          </a:solidFill>
                        </a:rPr>
                        <a:t>Study to be prepared</a:t>
                      </a:r>
                    </a:p>
                    <a:p>
                      <a:pPr algn="ctr"/>
                      <a:endParaRPr lang="en-US" sz="2400" b="1" dirty="0">
                        <a:solidFill>
                          <a:schemeClr val="accent5">
                            <a:lumMod val="75000"/>
                          </a:schemeClr>
                        </a:solidFill>
                      </a:endParaRPr>
                    </a:p>
                  </a:txBody>
                  <a:tcPr/>
                </a:tc>
              </a:tr>
              <a:tr h="484949">
                <a:tc>
                  <a:txBody>
                    <a:bodyPr/>
                    <a:lstStyle/>
                    <a:p>
                      <a:r>
                        <a:rPr lang="en-US" sz="2400" b="1" kern="1200" dirty="0" smtClean="0">
                          <a:solidFill>
                            <a:schemeClr val="accent5">
                              <a:lumMod val="75000"/>
                            </a:schemeClr>
                          </a:solidFill>
                          <a:latin typeface="+mn-lt"/>
                          <a:ea typeface="+mn-ea"/>
                          <a:cs typeface="+mn-cs"/>
                        </a:rPr>
                        <a:t>Operating System</a:t>
                      </a:r>
                      <a:endParaRPr lang="en-US" sz="2400" b="1" kern="1200" dirty="0">
                        <a:solidFill>
                          <a:schemeClr val="accent5">
                            <a:lumMod val="75000"/>
                          </a:schemeClr>
                        </a:solidFill>
                        <a:latin typeface="+mn-lt"/>
                        <a:ea typeface="+mn-ea"/>
                        <a:cs typeface="+mn-cs"/>
                      </a:endParaRPr>
                    </a:p>
                  </a:txBody>
                  <a:tcPr/>
                </a:tc>
                <a:tc>
                  <a:txBody>
                    <a:bodyPr/>
                    <a:lstStyle/>
                    <a:p>
                      <a:r>
                        <a:rPr lang="en-US" sz="2400" b="1" dirty="0" smtClean="0">
                          <a:solidFill>
                            <a:schemeClr val="accent5">
                              <a:lumMod val="75000"/>
                            </a:schemeClr>
                          </a:solidFill>
                        </a:rPr>
                        <a:t>MS Windows 2008</a:t>
                      </a:r>
                      <a:endParaRPr lang="en-US" sz="2400" b="1" dirty="0">
                        <a:solidFill>
                          <a:schemeClr val="accent5">
                            <a:lumMod val="75000"/>
                          </a:schemeClr>
                        </a:solidFill>
                      </a:endParaRPr>
                    </a:p>
                  </a:txBody>
                  <a:tcPr/>
                </a:tc>
                <a:tc vMerge="1">
                  <a:txBody>
                    <a:bodyPr/>
                    <a:lstStyle/>
                    <a:p>
                      <a:endParaRPr lang="en-US" b="1" dirty="0">
                        <a:solidFill>
                          <a:schemeClr val="accent1">
                            <a:lumMod val="75000"/>
                          </a:schemeClr>
                        </a:solidFill>
                      </a:endParaRPr>
                    </a:p>
                  </a:txBody>
                  <a:tcPr/>
                </a:tc>
              </a:tr>
              <a:tr h="485214">
                <a:tc>
                  <a:txBody>
                    <a:bodyPr/>
                    <a:lstStyle/>
                    <a:p>
                      <a:r>
                        <a:rPr lang="en-US" sz="2400" b="1" kern="1200" dirty="0" smtClean="0">
                          <a:solidFill>
                            <a:schemeClr val="accent5">
                              <a:lumMod val="75000"/>
                            </a:schemeClr>
                          </a:solidFill>
                          <a:latin typeface="+mn-lt"/>
                          <a:ea typeface="+mn-ea"/>
                          <a:cs typeface="+mn-cs"/>
                        </a:rPr>
                        <a:t>Database</a:t>
                      </a:r>
                      <a:endParaRPr lang="en-US" sz="2400" b="1" kern="1200" dirty="0">
                        <a:solidFill>
                          <a:schemeClr val="accent5">
                            <a:lumMod val="7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5">
                              <a:lumMod val="75000"/>
                            </a:schemeClr>
                          </a:solidFill>
                        </a:rPr>
                        <a:t>SQL Server 2012</a:t>
                      </a:r>
                    </a:p>
                    <a:p>
                      <a:endParaRPr lang="en-US" sz="2400" b="1" dirty="0">
                        <a:solidFill>
                          <a:schemeClr val="accent5">
                            <a:lumMod val="75000"/>
                          </a:schemeClr>
                        </a:solidFill>
                      </a:endParaRPr>
                    </a:p>
                  </a:txBody>
                  <a:tcPr/>
                </a:tc>
                <a:tc vMerge="1">
                  <a:txBody>
                    <a:bodyPr/>
                    <a:lstStyle/>
                    <a:p>
                      <a:endParaRPr lang="en-US" b="1" dirty="0">
                        <a:solidFill>
                          <a:schemeClr val="accent1">
                            <a:lumMod val="75000"/>
                          </a:schemeClr>
                        </a:solidFill>
                      </a:endParaRPr>
                    </a:p>
                  </a:txBody>
                  <a:tcPr/>
                </a:tc>
              </a:tr>
              <a:tr h="543942">
                <a:tc>
                  <a:txBody>
                    <a:bodyPr/>
                    <a:lstStyle/>
                    <a:p>
                      <a:r>
                        <a:rPr lang="en-US" sz="2400" b="1" kern="1200" dirty="0" smtClean="0">
                          <a:solidFill>
                            <a:schemeClr val="accent5">
                              <a:lumMod val="75000"/>
                            </a:schemeClr>
                          </a:solidFill>
                          <a:latin typeface="+mn-lt"/>
                          <a:ea typeface="+mn-ea"/>
                          <a:cs typeface="+mn-cs"/>
                        </a:rPr>
                        <a:t>Setup time</a:t>
                      </a:r>
                      <a:endParaRPr lang="en-US" sz="2400" b="1" kern="1200" dirty="0">
                        <a:solidFill>
                          <a:schemeClr val="accent5">
                            <a:lumMod val="7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chemeClr val="accent5">
                              <a:lumMod val="75000"/>
                            </a:schemeClr>
                          </a:solidFill>
                        </a:rPr>
                        <a:t>3 – 4 Months</a:t>
                      </a:r>
                      <a:endParaRPr lang="en-US" sz="2400" b="1" dirty="0" smtClean="0">
                        <a:solidFill>
                          <a:schemeClr val="accent5">
                            <a:lumMod val="75000"/>
                          </a:schemeClr>
                        </a:solidFill>
                      </a:endParaRPr>
                    </a:p>
                    <a:p>
                      <a:endParaRPr lang="en-US" sz="2400" b="1" dirty="0">
                        <a:solidFill>
                          <a:schemeClr val="accent5">
                            <a:lumMod val="75000"/>
                          </a:schemeClr>
                        </a:solidFill>
                      </a:endParaRPr>
                    </a:p>
                  </a:txBody>
                  <a:tcPr/>
                </a:tc>
                <a:tc vMerge="1">
                  <a:txBody>
                    <a:bodyPr/>
                    <a:lstStyle/>
                    <a:p>
                      <a:endParaRPr lang="en-US" b="1" dirty="0">
                        <a:solidFill>
                          <a:schemeClr val="accent1">
                            <a:lumMod val="75000"/>
                          </a:schemeClr>
                        </a:solidFill>
                      </a:endParaRPr>
                    </a:p>
                  </a:txBody>
                  <a:tcPr/>
                </a:tc>
              </a:tr>
              <a:tr h="1113283">
                <a:tc gridSpan="3">
                  <a:txBody>
                    <a:bodyPr/>
                    <a:lstStyle/>
                    <a:p>
                      <a:pPr algn="ctr"/>
                      <a:endParaRPr lang="en-US" sz="2400" b="1" dirty="0" smtClean="0">
                        <a:solidFill>
                          <a:schemeClr val="accent5">
                            <a:lumMod val="7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5">
                              <a:lumMod val="75000"/>
                            </a:schemeClr>
                          </a:solidFill>
                          <a:latin typeface="+mn-lt"/>
                          <a:ea typeface="+mn-ea"/>
                          <a:cs typeface="+mn-cs"/>
                        </a:rPr>
                        <a:t>Internet Connection: </a:t>
                      </a:r>
                      <a:r>
                        <a:rPr lang="en-US" sz="2400" b="1" dirty="0" smtClean="0">
                          <a:solidFill>
                            <a:schemeClr val="accent5">
                              <a:lumMod val="75000"/>
                            </a:schemeClr>
                          </a:solidFill>
                        </a:rPr>
                        <a:t>2</a:t>
                      </a:r>
                      <a:r>
                        <a:rPr lang="en-US" sz="2400" b="1" baseline="0" dirty="0" smtClean="0">
                          <a:solidFill>
                            <a:schemeClr val="accent5">
                              <a:lumMod val="75000"/>
                            </a:schemeClr>
                          </a:solidFill>
                        </a:rPr>
                        <a:t> </a:t>
                      </a:r>
                      <a:r>
                        <a:rPr lang="en-US" sz="2400" b="1" baseline="0" dirty="0" err="1" smtClean="0">
                          <a:solidFill>
                            <a:schemeClr val="accent5">
                              <a:lumMod val="75000"/>
                            </a:schemeClr>
                          </a:solidFill>
                        </a:rPr>
                        <a:t>MBps</a:t>
                      </a:r>
                      <a:endParaRPr lang="en-US" sz="2400" b="1" dirty="0">
                        <a:solidFill>
                          <a:schemeClr val="accent5">
                            <a:lumMod val="75000"/>
                          </a:schemeClr>
                        </a:solidFill>
                      </a:endParaRPr>
                    </a:p>
                  </a:txBody>
                  <a:tcPr/>
                </a:tc>
                <a:tc hMerge="1">
                  <a:txBody>
                    <a:bodyPr/>
                    <a:lstStyle/>
                    <a:p>
                      <a:pPr rtl="1"/>
                      <a:endParaRPr lang="ar-AE"/>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8128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buNone/>
            </a:pPr>
            <a:r>
              <a:rPr lang="en-US" sz="2000" b="1" dirty="0" smtClean="0"/>
              <a:t>Objective</a:t>
            </a:r>
            <a:r>
              <a:rPr lang="en-US" sz="2000" dirty="0" smtClean="0"/>
              <a:t>: </a:t>
            </a:r>
          </a:p>
          <a:p>
            <a:pPr marL="0" indent="0">
              <a:buNone/>
            </a:pPr>
            <a:r>
              <a:rPr lang="en-US" sz="2000" dirty="0" smtClean="0"/>
              <a:t>The Green Zone service will aim to promote Green Policy towards the Free Zones and their tenants. The World FZO will act as a policy advocacy of the Green Policy and will promote to the stakeholders a package of tools developed by its partners. These tools will be composed of Green Performance and Efficiency Indicators, Green Certification, a portfolio of best practices and capacity buildings sessions.</a:t>
            </a:r>
          </a:p>
          <a:p>
            <a:pPr marL="0" indent="0">
              <a:buNone/>
            </a:pPr>
            <a:endParaRPr lang="en-US" sz="2000" dirty="0"/>
          </a:p>
          <a:p>
            <a:pPr marL="0" indent="0">
              <a:buNone/>
            </a:pPr>
            <a:r>
              <a:rPr lang="en-US" sz="2000" dirty="0"/>
              <a:t>A portfolio of best practices that can be rolled out internationally to fulfill the creation of a Green Sectorial Baseline for Free </a:t>
            </a:r>
            <a:r>
              <a:rPr lang="en-US" sz="2000" dirty="0" smtClean="0"/>
              <a:t>Zones.</a:t>
            </a:r>
            <a:endParaRPr lang="en-US" sz="2000" dirty="0"/>
          </a:p>
        </p:txBody>
      </p:sp>
      <p:sp>
        <p:nvSpPr>
          <p:cNvPr id="11" name="Title 10"/>
          <p:cNvSpPr>
            <a:spLocks noGrp="1"/>
          </p:cNvSpPr>
          <p:nvPr>
            <p:ph type="title"/>
          </p:nvPr>
        </p:nvSpPr>
        <p:spPr>
          <a:xfrm>
            <a:off x="11568223" y="6326376"/>
            <a:ext cx="613144" cy="369332"/>
          </a:xfrm>
        </p:spPr>
        <p:txBody>
          <a:bodyPr/>
          <a:lstStyle/>
          <a:p>
            <a:r>
              <a:rPr lang="en-US" dirty="0" smtClean="0"/>
              <a:t>29</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400" dirty="0">
                <a:solidFill>
                  <a:srgbClr val="ECC962"/>
                </a:solidFill>
              </a:rPr>
              <a:t>Opportunities and Synergies</a:t>
            </a:r>
          </a:p>
        </p:txBody>
      </p:sp>
      <p:sp>
        <p:nvSpPr>
          <p:cNvPr id="8" name="TextBox 7"/>
          <p:cNvSpPr txBox="1"/>
          <p:nvPr/>
        </p:nvSpPr>
        <p:spPr>
          <a:xfrm>
            <a:off x="3847421" y="5134519"/>
            <a:ext cx="3099533" cy="646331"/>
          </a:xfrm>
          <a:prstGeom prst="rect">
            <a:avLst/>
          </a:prstGeom>
          <a:ln>
            <a:solidFill>
              <a:srgbClr val="ECC96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394E"/>
                </a:solidFill>
              </a:rPr>
              <a:t>G</a:t>
            </a:r>
            <a:r>
              <a:rPr lang="en-US" dirty="0" smtClean="0">
                <a:solidFill>
                  <a:srgbClr val="00394E"/>
                </a:solidFill>
              </a:rPr>
              <a:t>reen Certification and Maturity models</a:t>
            </a:r>
            <a:endParaRPr lang="en-US" dirty="0">
              <a:solidFill>
                <a:srgbClr val="00394E"/>
              </a:solidFill>
            </a:endParaRPr>
          </a:p>
        </p:txBody>
      </p:sp>
      <p:sp>
        <p:nvSpPr>
          <p:cNvPr id="9" name="TextBox 8"/>
          <p:cNvSpPr txBox="1"/>
          <p:nvPr/>
        </p:nvSpPr>
        <p:spPr>
          <a:xfrm>
            <a:off x="3847421" y="4232760"/>
            <a:ext cx="3099535" cy="646331"/>
          </a:xfrm>
          <a:prstGeom prst="rect">
            <a:avLst/>
          </a:prstGeom>
          <a:ln>
            <a:solidFill>
              <a:srgbClr val="ECC96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00394E"/>
                </a:solidFill>
              </a:rPr>
              <a:t>Tools for Performance and efficiency</a:t>
            </a:r>
            <a:endParaRPr lang="en-US" dirty="0">
              <a:solidFill>
                <a:srgbClr val="00394E"/>
              </a:solidFill>
            </a:endParaRPr>
          </a:p>
        </p:txBody>
      </p:sp>
      <p:sp>
        <p:nvSpPr>
          <p:cNvPr id="10" name="TextBox 9"/>
          <p:cNvSpPr txBox="1"/>
          <p:nvPr/>
        </p:nvSpPr>
        <p:spPr>
          <a:xfrm>
            <a:off x="325047" y="5273019"/>
            <a:ext cx="3099533" cy="369332"/>
          </a:xfrm>
          <a:prstGeom prst="rect">
            <a:avLst/>
          </a:prstGeom>
          <a:ln>
            <a:solidFill>
              <a:srgbClr val="ECC96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00394E"/>
                </a:solidFill>
              </a:rPr>
              <a:t>Knowledge Management </a:t>
            </a:r>
            <a:endParaRPr lang="en-US" dirty="0">
              <a:solidFill>
                <a:srgbClr val="00394E"/>
              </a:solidFill>
            </a:endParaRPr>
          </a:p>
        </p:txBody>
      </p:sp>
      <p:sp>
        <p:nvSpPr>
          <p:cNvPr id="12" name="TextBox 11"/>
          <p:cNvSpPr txBox="1"/>
          <p:nvPr/>
        </p:nvSpPr>
        <p:spPr>
          <a:xfrm>
            <a:off x="325047" y="4232761"/>
            <a:ext cx="3099533" cy="646331"/>
          </a:xfrm>
          <a:prstGeom prst="rect">
            <a:avLst/>
          </a:prstGeom>
          <a:ln>
            <a:solidFill>
              <a:srgbClr val="ECC96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00394E"/>
                </a:solidFill>
              </a:rPr>
              <a:t>APPs and databases for self assessments</a:t>
            </a:r>
            <a:endParaRPr lang="en-US" dirty="0">
              <a:solidFill>
                <a:srgbClr val="00394E"/>
              </a:solidFill>
            </a:endParaRPr>
          </a:p>
        </p:txBody>
      </p:sp>
      <p:sp>
        <p:nvSpPr>
          <p:cNvPr id="13" name="TextBox 12"/>
          <p:cNvSpPr txBox="1"/>
          <p:nvPr/>
        </p:nvSpPr>
        <p:spPr>
          <a:xfrm>
            <a:off x="174920" y="6062936"/>
            <a:ext cx="11783704" cy="646331"/>
          </a:xfrm>
          <a:prstGeom prst="rect">
            <a:avLst/>
          </a:prstGeom>
          <a:noFill/>
        </p:spPr>
        <p:txBody>
          <a:bodyPr wrap="square" rtlCol="0">
            <a:spAutoFit/>
          </a:bodyPr>
          <a:lstStyle/>
          <a:p>
            <a:r>
              <a:rPr lang="en-US" dirty="0" smtClean="0">
                <a:solidFill>
                  <a:srgbClr val="00394E"/>
                </a:solidFill>
              </a:rPr>
              <a:t>Programmes, tools and activities here suggested are based on subnational, national, regional and global strategies implemented and rated in conjunction with UN and Bretton Wood organizations.</a:t>
            </a:r>
            <a:endParaRPr lang="en-US" dirty="0">
              <a:solidFill>
                <a:srgbClr val="00394E"/>
              </a:solidFill>
            </a:endParaRPr>
          </a:p>
        </p:txBody>
      </p:sp>
    </p:spTree>
    <p:extLst>
      <p:ext uri="{BB962C8B-B14F-4D97-AF65-F5344CB8AC3E}">
        <p14:creationId xmlns:p14="http://schemas.microsoft.com/office/powerpoint/2010/main" val="66510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0"/>
          </p:nvPr>
        </p:nvSpPr>
        <p:spPr/>
        <p:txBody>
          <a:bodyPr/>
          <a:lstStyle/>
          <a:p>
            <a:pPr algn="r"/>
            <a:r>
              <a:rPr lang="en-US" dirty="0" smtClean="0"/>
              <a:t>Objectives </a:t>
            </a:r>
            <a:endParaRPr lang="en-US" dirty="0"/>
          </a:p>
        </p:txBody>
      </p:sp>
      <p:sp>
        <p:nvSpPr>
          <p:cNvPr id="22" name="Content Placeholder 15"/>
          <p:cNvSpPr>
            <a:spLocks noGrp="1"/>
          </p:cNvSpPr>
          <p:nvPr>
            <p:ph idx="1"/>
          </p:nvPr>
        </p:nvSpPr>
        <p:spPr>
          <a:xfrm>
            <a:off x="125815" y="1357795"/>
            <a:ext cx="11975806" cy="5216425"/>
          </a:xfrm>
        </p:spPr>
        <p:txBody>
          <a:bodyPr/>
          <a:lstStyle/>
          <a:p>
            <a:pPr marL="0" indent="0" algn="just">
              <a:buNone/>
            </a:pPr>
            <a:r>
              <a:rPr lang="en-US" sz="2800" dirty="0"/>
              <a:t>• To bring </a:t>
            </a:r>
            <a:r>
              <a:rPr lang="en-US" sz="2800" dirty="0" smtClean="0"/>
              <a:t>together </a:t>
            </a:r>
            <a:r>
              <a:rPr lang="en-US" sz="2800" dirty="0"/>
              <a:t>free zones; regional, national, sub-national and local free zone </a:t>
            </a:r>
            <a:r>
              <a:rPr lang="en-US" sz="2800" dirty="0" smtClean="0"/>
              <a:t>associations, </a:t>
            </a:r>
            <a:r>
              <a:rPr lang="en-US" sz="2800" dirty="0"/>
              <a:t>consultants and </a:t>
            </a:r>
            <a:r>
              <a:rPr lang="en-US" sz="2800" dirty="0" smtClean="0"/>
              <a:t>advisors to </a:t>
            </a:r>
            <a:r>
              <a:rPr lang="en-US" sz="2800" dirty="0"/>
              <a:t>free </a:t>
            </a:r>
            <a:r>
              <a:rPr lang="en-US" sz="2800" dirty="0" smtClean="0"/>
              <a:t>zones, </a:t>
            </a:r>
            <a:r>
              <a:rPr lang="en-US" sz="2800" dirty="0"/>
              <a:t>free zone </a:t>
            </a:r>
            <a:r>
              <a:rPr lang="en-US" sz="2800" dirty="0" smtClean="0"/>
              <a:t>users, </a:t>
            </a:r>
            <a:r>
              <a:rPr lang="en-US" sz="2800" dirty="0"/>
              <a:t>interested governmental </a:t>
            </a:r>
            <a:r>
              <a:rPr lang="en-US" sz="2800" dirty="0" smtClean="0"/>
              <a:t>organizations, </a:t>
            </a:r>
            <a:r>
              <a:rPr lang="en-US" sz="2800" dirty="0"/>
              <a:t>and international trade related organizations, for </a:t>
            </a:r>
            <a:r>
              <a:rPr lang="en-US" sz="2800" dirty="0" smtClean="0"/>
              <a:t>the purpose </a:t>
            </a:r>
            <a:r>
              <a:rPr lang="en-US" sz="2800" dirty="0"/>
              <a:t>of sharing of knowledge, networking, business development and education</a:t>
            </a:r>
          </a:p>
          <a:p>
            <a:pPr marL="0" indent="0" algn="just">
              <a:buNone/>
            </a:pPr>
            <a:r>
              <a:rPr lang="en-US" sz="2800" dirty="0"/>
              <a:t>• To gather, create, expand and disseminate the knowledge of, and about, free zones internationally</a:t>
            </a:r>
          </a:p>
          <a:p>
            <a:pPr marL="0" indent="0" algn="just">
              <a:buNone/>
            </a:pPr>
            <a:r>
              <a:rPr lang="en-US" sz="2800" dirty="0"/>
              <a:t>• To advocate before international organizations and governments on behalf of free zones and the collective </a:t>
            </a:r>
            <a:r>
              <a:rPr lang="en-US" sz="2800" dirty="0" smtClean="0"/>
              <a:t>interests of </a:t>
            </a:r>
            <a:r>
              <a:rPr lang="en-US" sz="2800" dirty="0"/>
              <a:t>their members, and foster public awareness of free zones</a:t>
            </a:r>
          </a:p>
          <a:p>
            <a:pPr marL="0" indent="0" algn="just">
              <a:buNone/>
            </a:pPr>
            <a:r>
              <a:rPr lang="en-US" sz="2800" dirty="0"/>
              <a:t>• To provide valuable services to Members, Partners and Observers through physical and electronic services and resources</a:t>
            </a:r>
            <a:endParaRPr lang="en-US" sz="2800" dirty="0" smtClean="0"/>
          </a:p>
        </p:txBody>
      </p:sp>
      <p:sp>
        <p:nvSpPr>
          <p:cNvPr id="6" name="Title 10"/>
          <p:cNvSpPr>
            <a:spLocks noGrp="1"/>
          </p:cNvSpPr>
          <p:nvPr>
            <p:ph type="title"/>
          </p:nvPr>
        </p:nvSpPr>
        <p:spPr>
          <a:xfrm>
            <a:off x="11647053" y="6339940"/>
            <a:ext cx="476632" cy="369332"/>
          </a:xfrm>
        </p:spPr>
        <p:txBody>
          <a:bodyPr/>
          <a:lstStyle/>
          <a:p>
            <a:r>
              <a:rPr lang="en-US" dirty="0" smtClean="0"/>
              <a:t>03</a:t>
            </a:r>
            <a:endParaRPr lang="en-US" dirty="0"/>
          </a:p>
        </p:txBody>
      </p:sp>
    </p:spTree>
    <p:extLst>
      <p:ext uri="{BB962C8B-B14F-4D97-AF65-F5344CB8AC3E}">
        <p14:creationId xmlns:p14="http://schemas.microsoft.com/office/powerpoint/2010/main" val="3455462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30</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400" dirty="0"/>
              <a:t>Green Certification and Maturity</a:t>
            </a:r>
            <a:endParaRPr lang="en-US" sz="2400" dirty="0">
              <a:solidFill>
                <a:srgbClr val="ECC962"/>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179833907"/>
              </p:ext>
            </p:extLst>
          </p:nvPr>
        </p:nvGraphicFramePr>
        <p:xfrm>
          <a:off x="1725908" y="5025494"/>
          <a:ext cx="9988328" cy="822325"/>
        </p:xfrm>
        <a:graphic>
          <a:graphicData uri="http://schemas.openxmlformats.org/drawingml/2006/table">
            <a:tbl>
              <a:tblPr firstRow="1" bandRow="1">
                <a:tableStyleId>{3B4B98B0-60AC-42C2-AFA5-B58CD77FA1E5}</a:tableStyleId>
              </a:tblPr>
              <a:tblGrid>
                <a:gridCol w="1426904"/>
                <a:gridCol w="1426904"/>
                <a:gridCol w="1426904"/>
                <a:gridCol w="1426904"/>
                <a:gridCol w="1426904"/>
                <a:gridCol w="1426904"/>
                <a:gridCol w="1426904"/>
              </a:tblGrid>
              <a:tr h="822325">
                <a:tc>
                  <a:txBody>
                    <a:bodyPr/>
                    <a:lstStyle/>
                    <a:p>
                      <a:pPr algn="ctr"/>
                      <a:r>
                        <a:rPr lang="en-GB" sz="1200" dirty="0" smtClean="0"/>
                        <a:t>Management</a:t>
                      </a:r>
                    </a:p>
                    <a:p>
                      <a:pPr algn="ctr"/>
                      <a:r>
                        <a:rPr lang="en-GB" sz="1200" dirty="0" smtClean="0"/>
                        <a:t>Control</a:t>
                      </a:r>
                      <a:endParaRPr lang="en-GB" sz="1200" dirty="0"/>
                    </a:p>
                  </a:txBody>
                  <a:tcPr marL="121919" marR="121919" marT="45685" marB="45685"/>
                </a:tc>
                <a:tc>
                  <a:txBody>
                    <a:bodyPr/>
                    <a:lstStyle/>
                    <a:p>
                      <a:pPr algn="ctr"/>
                      <a:r>
                        <a:rPr lang="en-GB" sz="1200" dirty="0" smtClean="0"/>
                        <a:t>Benefits</a:t>
                      </a:r>
                    </a:p>
                    <a:p>
                      <a:pPr algn="ctr"/>
                      <a:r>
                        <a:rPr lang="en-GB" sz="1200" dirty="0" smtClean="0"/>
                        <a:t>Management</a:t>
                      </a:r>
                      <a:endParaRPr lang="en-GB" sz="1200" dirty="0"/>
                    </a:p>
                  </a:txBody>
                  <a:tcPr marL="121919" marR="121919" marT="45685" marB="45685"/>
                </a:tc>
                <a:tc>
                  <a:txBody>
                    <a:bodyPr/>
                    <a:lstStyle/>
                    <a:p>
                      <a:pPr algn="ctr"/>
                      <a:r>
                        <a:rPr lang="en-GB" sz="1200" dirty="0" smtClean="0"/>
                        <a:t>Finance</a:t>
                      </a:r>
                    </a:p>
                    <a:p>
                      <a:pPr algn="ctr"/>
                      <a:r>
                        <a:rPr lang="en-GB" sz="1200" dirty="0" smtClean="0"/>
                        <a:t>Management</a:t>
                      </a:r>
                      <a:endParaRPr lang="en-GB" sz="1200" dirty="0"/>
                    </a:p>
                  </a:txBody>
                  <a:tcPr marL="121919" marR="121919" marT="45685" marB="45685"/>
                </a:tc>
                <a:tc>
                  <a:txBody>
                    <a:bodyPr/>
                    <a:lstStyle/>
                    <a:p>
                      <a:pPr algn="ctr"/>
                      <a:r>
                        <a:rPr lang="en-GB" sz="1200" dirty="0" smtClean="0"/>
                        <a:t>Stakeholder</a:t>
                      </a:r>
                    </a:p>
                    <a:p>
                      <a:pPr algn="ctr"/>
                      <a:r>
                        <a:rPr lang="en-GB" sz="1200" dirty="0" smtClean="0"/>
                        <a:t>Management</a:t>
                      </a:r>
                      <a:endParaRPr lang="en-GB" sz="1200" dirty="0"/>
                    </a:p>
                  </a:txBody>
                  <a:tcPr marL="121919" marR="121919" marT="45685" marB="45685"/>
                </a:tc>
                <a:tc>
                  <a:txBody>
                    <a:bodyPr/>
                    <a:lstStyle/>
                    <a:p>
                      <a:pPr algn="ctr"/>
                      <a:r>
                        <a:rPr lang="en-GB" sz="1200" dirty="0" smtClean="0"/>
                        <a:t>Risk Management</a:t>
                      </a:r>
                    </a:p>
                    <a:p>
                      <a:pPr algn="ctr"/>
                      <a:endParaRPr lang="en-GB" sz="1200" dirty="0"/>
                    </a:p>
                  </a:txBody>
                  <a:tcPr marL="121919" marR="121919" marT="45685" marB="45685"/>
                </a:tc>
                <a:tc>
                  <a:txBody>
                    <a:bodyPr/>
                    <a:lstStyle/>
                    <a:p>
                      <a:pPr algn="ctr"/>
                      <a:r>
                        <a:rPr lang="en-GB" sz="1200" dirty="0" smtClean="0"/>
                        <a:t>Organisation</a:t>
                      </a:r>
                    </a:p>
                    <a:p>
                      <a:pPr algn="ctr"/>
                      <a:r>
                        <a:rPr lang="en-GB" sz="1200" dirty="0" smtClean="0"/>
                        <a:t>Governance</a:t>
                      </a:r>
                      <a:endParaRPr lang="en-GB" sz="1200" dirty="0"/>
                    </a:p>
                  </a:txBody>
                  <a:tcPr marL="121919" marR="121919" marT="45685" marB="45685"/>
                </a:tc>
                <a:tc>
                  <a:txBody>
                    <a:bodyPr/>
                    <a:lstStyle/>
                    <a:p>
                      <a:pPr algn="ctr"/>
                      <a:r>
                        <a:rPr lang="en-GB" sz="1200" dirty="0" smtClean="0"/>
                        <a:t>Resources</a:t>
                      </a:r>
                    </a:p>
                    <a:p>
                      <a:pPr algn="ctr"/>
                      <a:r>
                        <a:rPr lang="en-GB" sz="1200" dirty="0" smtClean="0"/>
                        <a:t>Management</a:t>
                      </a:r>
                      <a:endParaRPr lang="en-GB" sz="1200" dirty="0"/>
                    </a:p>
                  </a:txBody>
                  <a:tcPr marL="121919" marR="121919" marT="45685" marB="45685"/>
                </a:tc>
              </a:tr>
            </a:tbl>
          </a:graphicData>
        </a:graphic>
      </p:graphicFrame>
      <p:sp>
        <p:nvSpPr>
          <p:cNvPr id="15" name="Isosceles Triangle 14"/>
          <p:cNvSpPr/>
          <p:nvPr/>
        </p:nvSpPr>
        <p:spPr>
          <a:xfrm>
            <a:off x="16768" y="2289189"/>
            <a:ext cx="11647851" cy="864096"/>
          </a:xfrm>
          <a:prstGeom prst="triangle">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b" anchorCtr="0"/>
          <a:lstStyle/>
          <a:p>
            <a:pPr algn="ctr" fontAlgn="auto">
              <a:spcBef>
                <a:spcPts val="0"/>
              </a:spcBef>
              <a:spcAft>
                <a:spcPts val="0"/>
              </a:spcAft>
              <a:defRPr/>
            </a:pPr>
            <a:r>
              <a:rPr lang="en-GB" sz="4400" dirty="0" smtClean="0"/>
              <a:t>Green FZO</a:t>
            </a:r>
            <a:endParaRPr lang="en-GB" sz="4400" dirty="0"/>
          </a:p>
        </p:txBody>
      </p:sp>
      <p:sp>
        <p:nvSpPr>
          <p:cNvPr id="18" name="Rectangle 17"/>
          <p:cNvSpPr/>
          <p:nvPr/>
        </p:nvSpPr>
        <p:spPr>
          <a:xfrm>
            <a:off x="1934443" y="3441318"/>
            <a:ext cx="2671787" cy="1168821"/>
          </a:xfrm>
          <a:prstGeom prst="rect">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3200" dirty="0" smtClean="0"/>
              <a:t>Portfolio</a:t>
            </a:r>
            <a:endParaRPr lang="en-GB" sz="2400" dirty="0"/>
          </a:p>
        </p:txBody>
      </p:sp>
      <p:sp>
        <p:nvSpPr>
          <p:cNvPr id="19" name="Rectangle 18"/>
          <p:cNvSpPr/>
          <p:nvPr/>
        </p:nvSpPr>
        <p:spPr>
          <a:xfrm>
            <a:off x="8751200" y="3441318"/>
            <a:ext cx="2671787" cy="1168821"/>
          </a:xfrm>
          <a:prstGeom prst="rect">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3200" dirty="0" smtClean="0"/>
              <a:t>Project</a:t>
            </a:r>
            <a:endParaRPr lang="en-GB" sz="2400" dirty="0" smtClean="0"/>
          </a:p>
        </p:txBody>
      </p:sp>
      <p:sp>
        <p:nvSpPr>
          <p:cNvPr id="20" name="Rectangle 19"/>
          <p:cNvSpPr/>
          <p:nvPr/>
        </p:nvSpPr>
        <p:spPr>
          <a:xfrm>
            <a:off x="5294816" y="3441318"/>
            <a:ext cx="2844160" cy="1168821"/>
          </a:xfrm>
          <a:prstGeom prst="rect">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3200" dirty="0" smtClean="0"/>
              <a:t>Programme</a:t>
            </a:r>
            <a:endParaRPr lang="en-GB" sz="2400" dirty="0" smtClean="0"/>
          </a:p>
        </p:txBody>
      </p:sp>
      <p:sp>
        <p:nvSpPr>
          <p:cNvPr id="21" name="Rectangle 7"/>
          <p:cNvSpPr>
            <a:spLocks noChangeArrowheads="1"/>
          </p:cNvSpPr>
          <p:nvPr/>
        </p:nvSpPr>
        <p:spPr bwMode="auto">
          <a:xfrm>
            <a:off x="1838433" y="6274946"/>
            <a:ext cx="9616592" cy="369974"/>
          </a:xfrm>
          <a:prstGeom prst="rect">
            <a:avLst/>
          </a:prstGeom>
          <a:ln>
            <a:headEnd/>
            <a:tailEn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lIns="92075" tIns="46038" rIns="92075" bIns="46038" anchor="ctr">
            <a:spAutoFit/>
          </a:bodyPr>
          <a:lstStyle/>
          <a:p>
            <a:pPr algn="ctr"/>
            <a:r>
              <a:rPr lang="en-GB" dirty="0">
                <a:cs typeface="Times New Roman" charset="0"/>
              </a:rPr>
              <a:t>Planning </a:t>
            </a:r>
            <a:r>
              <a:rPr lang="en-GB" dirty="0" smtClean="0">
                <a:cs typeface="Times New Roman" charset="0"/>
              </a:rPr>
              <a:t>-  </a:t>
            </a:r>
            <a:r>
              <a:rPr lang="en-GB" dirty="0">
                <a:cs typeface="Times New Roman" charset="0"/>
              </a:rPr>
              <a:t>Skills and Capability </a:t>
            </a:r>
            <a:r>
              <a:rPr lang="en-GB" dirty="0" smtClean="0">
                <a:cs typeface="Times New Roman" charset="0"/>
              </a:rPr>
              <a:t>-  Assurance -  </a:t>
            </a:r>
            <a:r>
              <a:rPr lang="en-GB" dirty="0">
                <a:cs typeface="Times New Roman" charset="0"/>
              </a:rPr>
              <a:t>Information Management</a:t>
            </a:r>
          </a:p>
        </p:txBody>
      </p:sp>
      <p:sp>
        <p:nvSpPr>
          <p:cNvPr id="22" name="Rectangle 21"/>
          <p:cNvSpPr/>
          <p:nvPr/>
        </p:nvSpPr>
        <p:spPr>
          <a:xfrm>
            <a:off x="93728" y="3297301"/>
            <a:ext cx="1536171"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OPTIMISED</a:t>
            </a:r>
          </a:p>
          <a:p>
            <a:pPr algn="ctr"/>
            <a:r>
              <a:rPr lang="en-US" sz="1400" dirty="0" smtClean="0"/>
              <a:t>Level 5</a:t>
            </a:r>
            <a:endParaRPr lang="en-US" sz="1400" dirty="0"/>
          </a:p>
        </p:txBody>
      </p:sp>
      <p:sp>
        <p:nvSpPr>
          <p:cNvPr id="23" name="Rectangle 22"/>
          <p:cNvSpPr/>
          <p:nvPr/>
        </p:nvSpPr>
        <p:spPr>
          <a:xfrm>
            <a:off x="93728" y="4017381"/>
            <a:ext cx="1536171"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MANAGED</a:t>
            </a:r>
          </a:p>
          <a:p>
            <a:pPr algn="ctr"/>
            <a:r>
              <a:rPr lang="en-US" sz="1400" dirty="0" smtClean="0"/>
              <a:t>Level 4</a:t>
            </a:r>
            <a:endParaRPr lang="en-US" sz="1400" dirty="0"/>
          </a:p>
        </p:txBody>
      </p:sp>
      <p:sp>
        <p:nvSpPr>
          <p:cNvPr id="24" name="Rectangle 23"/>
          <p:cNvSpPr/>
          <p:nvPr/>
        </p:nvSpPr>
        <p:spPr>
          <a:xfrm>
            <a:off x="93728" y="4737461"/>
            <a:ext cx="1536171"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DEFINED</a:t>
            </a:r>
          </a:p>
          <a:p>
            <a:pPr algn="ctr"/>
            <a:r>
              <a:rPr lang="en-US" sz="1400" dirty="0" smtClean="0"/>
              <a:t>Level 3</a:t>
            </a:r>
            <a:endParaRPr lang="en-US" sz="1400" dirty="0"/>
          </a:p>
        </p:txBody>
      </p:sp>
      <p:sp>
        <p:nvSpPr>
          <p:cNvPr id="25" name="Rectangle 24"/>
          <p:cNvSpPr/>
          <p:nvPr/>
        </p:nvSpPr>
        <p:spPr>
          <a:xfrm>
            <a:off x="93728" y="6177621"/>
            <a:ext cx="1536171"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AWARE</a:t>
            </a:r>
          </a:p>
          <a:p>
            <a:pPr algn="ctr"/>
            <a:r>
              <a:rPr lang="en-US" sz="1400" dirty="0" smtClean="0"/>
              <a:t>Level 1</a:t>
            </a:r>
            <a:endParaRPr lang="en-US" sz="1400" dirty="0"/>
          </a:p>
        </p:txBody>
      </p:sp>
      <p:sp>
        <p:nvSpPr>
          <p:cNvPr id="26" name="Rectangle 25"/>
          <p:cNvSpPr/>
          <p:nvPr/>
        </p:nvSpPr>
        <p:spPr>
          <a:xfrm>
            <a:off x="93728" y="5457541"/>
            <a:ext cx="1536171"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t>REPEATABLE</a:t>
            </a:r>
          </a:p>
          <a:p>
            <a:pPr algn="ctr"/>
            <a:r>
              <a:rPr lang="en-US" sz="1400" dirty="0" smtClean="0"/>
              <a:t>Level 2</a:t>
            </a:r>
            <a:endParaRPr lang="en-US" sz="1400" dirty="0"/>
          </a:p>
        </p:txBody>
      </p:sp>
      <p:cxnSp>
        <p:nvCxnSpPr>
          <p:cNvPr id="27" name="Straight Connector 26"/>
          <p:cNvCxnSpPr/>
          <p:nvPr/>
        </p:nvCxnSpPr>
        <p:spPr>
          <a:xfrm flipH="1">
            <a:off x="1725908" y="3297301"/>
            <a:ext cx="3" cy="3528392"/>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894262" y="5448249"/>
            <a:ext cx="2114553" cy="369332"/>
          </a:xfrm>
          <a:prstGeom prst="rect">
            <a:avLst/>
          </a:prstGeom>
          <a:noFill/>
        </p:spPr>
        <p:txBody>
          <a:bodyPr wrap="none" rtlCol="0">
            <a:spAutoFit/>
          </a:bodyPr>
          <a:lstStyle/>
          <a:p>
            <a:r>
              <a:rPr lang="en-US" dirty="0" smtClean="0"/>
              <a:t>Process Perspectives</a:t>
            </a:r>
            <a:endParaRPr lang="en-US" dirty="0"/>
          </a:p>
        </p:txBody>
      </p:sp>
      <p:cxnSp>
        <p:nvCxnSpPr>
          <p:cNvPr id="29" name="Straight Connector 28"/>
          <p:cNvCxnSpPr/>
          <p:nvPr/>
        </p:nvCxnSpPr>
        <p:spPr>
          <a:xfrm flipH="1">
            <a:off x="1725913" y="5889589"/>
            <a:ext cx="99883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725910" y="4953485"/>
            <a:ext cx="9988324" cy="0"/>
          </a:xfrm>
          <a:prstGeom prst="line">
            <a:avLst/>
          </a:prstGeom>
        </p:spPr>
        <p:style>
          <a:lnRef idx="2">
            <a:schemeClr val="accent1"/>
          </a:lnRef>
          <a:fillRef idx="0">
            <a:schemeClr val="accent1"/>
          </a:fillRef>
          <a:effectRef idx="1">
            <a:schemeClr val="accent1"/>
          </a:effectRef>
          <a:fontRef idx="minor">
            <a:schemeClr val="tx1"/>
          </a:fontRef>
        </p:style>
      </p:cxnSp>
      <p:pic>
        <p:nvPicPr>
          <p:cNvPr id="31" name="Picture 30" descr="certified l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670817">
            <a:off x="7821601" y="1921332"/>
            <a:ext cx="3925467" cy="138162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9135" y="1282155"/>
            <a:ext cx="8367885" cy="369332"/>
          </a:xfrm>
          <a:prstGeom prst="rect">
            <a:avLst/>
          </a:prstGeom>
        </p:spPr>
        <p:txBody>
          <a:bodyPr wrap="square">
            <a:spAutoFit/>
          </a:bodyPr>
          <a:lstStyle/>
          <a:p>
            <a:r>
              <a:rPr lang="en-GB" dirty="0">
                <a:solidFill>
                  <a:srgbClr val="00394E"/>
                </a:solidFill>
              </a:rPr>
              <a:t>Based on international best practices, Green PMO maturity and ISO </a:t>
            </a:r>
            <a:r>
              <a:rPr lang="en-GB" dirty="0" smtClean="0">
                <a:solidFill>
                  <a:srgbClr val="00394E"/>
                </a:solidFill>
              </a:rPr>
              <a:t>standards.</a:t>
            </a:r>
            <a:endParaRPr lang="en-GB" dirty="0">
              <a:solidFill>
                <a:srgbClr val="00394E"/>
              </a:solidFill>
            </a:endParaRPr>
          </a:p>
        </p:txBody>
      </p:sp>
    </p:spTree>
    <p:extLst>
      <p:ext uri="{BB962C8B-B14F-4D97-AF65-F5344CB8AC3E}">
        <p14:creationId xmlns:p14="http://schemas.microsoft.com/office/powerpoint/2010/main" val="1850605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31</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400" dirty="0"/>
              <a:t>APPs and web-based tools</a:t>
            </a:r>
            <a:endParaRPr lang="en-US" sz="2400" dirty="0">
              <a:solidFill>
                <a:srgbClr val="ECC962"/>
              </a:solidFill>
            </a:endParaRPr>
          </a:p>
        </p:txBody>
      </p:sp>
      <p:sp>
        <p:nvSpPr>
          <p:cNvPr id="32" name="Content Placeholder 15"/>
          <p:cNvSpPr>
            <a:spLocks noGrp="1"/>
          </p:cNvSpPr>
          <p:nvPr>
            <p:ph idx="1"/>
          </p:nvPr>
        </p:nvSpPr>
        <p:spPr>
          <a:xfrm>
            <a:off x="125815" y="1357796"/>
            <a:ext cx="11975806" cy="4883520"/>
          </a:xfrm>
        </p:spPr>
        <p:txBody>
          <a:bodyPr/>
          <a:lstStyle/>
          <a:p>
            <a:pPr marL="0" indent="0">
              <a:buNone/>
            </a:pPr>
            <a:r>
              <a:rPr lang="en-US" sz="2000" dirty="0"/>
              <a:t>Smart-city as an enabler to </a:t>
            </a:r>
            <a:r>
              <a:rPr lang="en-US" sz="2000" dirty="0" smtClean="0"/>
              <a:t>Smart-FZO</a:t>
            </a:r>
            <a:endParaRPr lang="en-US" sz="2000" dirty="0"/>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800" y="4691898"/>
            <a:ext cx="1409720" cy="1368258"/>
          </a:xfrm>
          <a:prstGeom prst="rect">
            <a:avLst/>
          </a:prstGeom>
          <a:effectLst>
            <a:outerShdw blurRad="292100" dist="139700" dir="2700000" algn="tl" rotWithShape="0">
              <a:prstClr val="black">
                <a:alpha val="65000"/>
              </a:prstClr>
            </a:outerShdw>
          </a:effectLst>
        </p:spPr>
      </p:pic>
      <p:sp>
        <p:nvSpPr>
          <p:cNvPr id="34" name="Rectangle 33"/>
          <p:cNvSpPr/>
          <p:nvPr/>
        </p:nvSpPr>
        <p:spPr>
          <a:xfrm>
            <a:off x="164595" y="3437456"/>
            <a:ext cx="3369421" cy="954107"/>
          </a:xfrm>
          <a:prstGeom prst="rect">
            <a:avLst/>
          </a:prstGeom>
        </p:spPr>
        <p:txBody>
          <a:bodyPr wrap="square">
            <a:spAutoFit/>
          </a:bodyPr>
          <a:lstStyle/>
          <a:p>
            <a:pPr algn="ctr" defTabSz="914400" fontAlgn="base">
              <a:spcBef>
                <a:spcPct val="0"/>
              </a:spcBef>
              <a:spcAft>
                <a:spcPct val="0"/>
              </a:spcAft>
            </a:pPr>
            <a:r>
              <a:rPr lang="en-US" sz="1400" b="1" dirty="0" smtClean="0">
                <a:solidFill>
                  <a:srgbClr val="3C3C3C"/>
                </a:solidFill>
                <a:latin typeface="Dagny Offc" pitchFamily="34" charset="0"/>
                <a:cs typeface="Arial"/>
              </a:rPr>
              <a:t>Allow users </a:t>
            </a:r>
          </a:p>
          <a:p>
            <a:pPr algn="ctr" defTabSz="914400" fontAlgn="base">
              <a:spcBef>
                <a:spcPct val="0"/>
              </a:spcBef>
              <a:spcAft>
                <a:spcPct val="0"/>
              </a:spcAft>
            </a:pPr>
            <a:r>
              <a:rPr lang="en-US" sz="1400" b="1" dirty="0" smtClean="0">
                <a:solidFill>
                  <a:srgbClr val="3C3C3C"/>
                </a:solidFill>
                <a:latin typeface="Dagny Offc" pitchFamily="34" charset="0"/>
                <a:cs typeface="Arial"/>
              </a:rPr>
              <a:t>to collect necessary </a:t>
            </a:r>
          </a:p>
          <a:p>
            <a:pPr algn="ctr" defTabSz="914400" fontAlgn="base">
              <a:spcBef>
                <a:spcPct val="0"/>
              </a:spcBef>
              <a:spcAft>
                <a:spcPct val="0"/>
              </a:spcAft>
            </a:pPr>
            <a:r>
              <a:rPr lang="en-US" sz="1400" b="1" dirty="0">
                <a:solidFill>
                  <a:srgbClr val="3C3C3C"/>
                </a:solidFill>
                <a:latin typeface="Dagny Offc" pitchFamily="34" charset="0"/>
                <a:cs typeface="Arial"/>
              </a:rPr>
              <a:t>d</a:t>
            </a:r>
            <a:r>
              <a:rPr lang="en-US" sz="1400" b="1" dirty="0" smtClean="0">
                <a:solidFill>
                  <a:srgbClr val="3C3C3C"/>
                </a:solidFill>
                <a:latin typeface="Dagny Offc" pitchFamily="34" charset="0"/>
                <a:cs typeface="Arial"/>
              </a:rPr>
              <a:t>ata for</a:t>
            </a:r>
          </a:p>
          <a:p>
            <a:pPr algn="ctr" defTabSz="914400" fontAlgn="base">
              <a:spcBef>
                <a:spcPct val="0"/>
              </a:spcBef>
              <a:spcAft>
                <a:spcPct val="0"/>
              </a:spcAft>
            </a:pPr>
            <a:r>
              <a:rPr lang="en-US" sz="1400" b="1" dirty="0">
                <a:solidFill>
                  <a:srgbClr val="3C3C3C"/>
                </a:solidFill>
                <a:latin typeface="Dagny Offc" pitchFamily="34" charset="0"/>
                <a:cs typeface="Arial"/>
              </a:rPr>
              <a:t>b</a:t>
            </a:r>
            <a:r>
              <a:rPr lang="en-US" sz="1400" b="1" dirty="0" smtClean="0">
                <a:solidFill>
                  <a:srgbClr val="3C3C3C"/>
                </a:solidFill>
                <a:latin typeface="Dagny Offc" pitchFamily="34" charset="0"/>
                <a:cs typeface="Arial"/>
              </a:rPr>
              <a:t>enchmarking and analysis</a:t>
            </a:r>
          </a:p>
        </p:txBody>
      </p:sp>
      <p:sp>
        <p:nvSpPr>
          <p:cNvPr id="35" name="Rectangle 34"/>
          <p:cNvSpPr/>
          <p:nvPr/>
        </p:nvSpPr>
        <p:spPr>
          <a:xfrm>
            <a:off x="3534016" y="3537358"/>
            <a:ext cx="2793395" cy="307777"/>
          </a:xfrm>
          <a:prstGeom prst="rect">
            <a:avLst/>
          </a:prstGeom>
        </p:spPr>
        <p:txBody>
          <a:bodyPr wrap="square">
            <a:spAutoFit/>
          </a:bodyPr>
          <a:lstStyle/>
          <a:p>
            <a:pPr algn="ctr" defTabSz="914400" fontAlgn="base">
              <a:spcBef>
                <a:spcPct val="0"/>
              </a:spcBef>
              <a:spcAft>
                <a:spcPct val="0"/>
              </a:spcAft>
            </a:pPr>
            <a:r>
              <a:rPr lang="en-US" sz="1400" b="1" dirty="0" smtClean="0">
                <a:solidFill>
                  <a:srgbClr val="3C3C3C"/>
                </a:solidFill>
                <a:latin typeface="Dagny Offc" pitchFamily="34" charset="0"/>
                <a:cs typeface="Arial"/>
              </a:rPr>
              <a:t>Online self-assessment tools</a:t>
            </a:r>
            <a:endParaRPr lang="en-US" sz="1400" b="1" dirty="0">
              <a:solidFill>
                <a:srgbClr val="FFFFFF"/>
              </a:solidFill>
              <a:latin typeface="Dagny Offc" pitchFamily="34" charset="0"/>
            </a:endParaRPr>
          </a:p>
        </p:txBody>
      </p:sp>
      <p:sp>
        <p:nvSpPr>
          <p:cNvPr id="36" name="Rectangle 35"/>
          <p:cNvSpPr/>
          <p:nvPr/>
        </p:nvSpPr>
        <p:spPr>
          <a:xfrm>
            <a:off x="3534016" y="6196554"/>
            <a:ext cx="2439504" cy="523220"/>
          </a:xfrm>
          <a:prstGeom prst="rect">
            <a:avLst/>
          </a:prstGeom>
        </p:spPr>
        <p:txBody>
          <a:bodyPr wrap="square">
            <a:spAutoFit/>
          </a:bodyPr>
          <a:lstStyle/>
          <a:p>
            <a:pPr algn="ctr" defTabSz="914400" fontAlgn="base">
              <a:spcBef>
                <a:spcPct val="0"/>
              </a:spcBef>
              <a:spcAft>
                <a:spcPct val="0"/>
              </a:spcAft>
            </a:pPr>
            <a:r>
              <a:rPr lang="en-US" sz="1400" b="1" dirty="0" smtClean="0">
                <a:solidFill>
                  <a:srgbClr val="3C3C3C"/>
                </a:solidFill>
                <a:latin typeface="Dagny Offc" pitchFamily="34" charset="0"/>
                <a:cs typeface="Arial"/>
              </a:rPr>
              <a:t>Cascading tools for FZ tenants</a:t>
            </a:r>
          </a:p>
        </p:txBody>
      </p:sp>
      <p:sp>
        <p:nvSpPr>
          <p:cNvPr id="37" name="Rectangle 36"/>
          <p:cNvSpPr/>
          <p:nvPr/>
        </p:nvSpPr>
        <p:spPr>
          <a:xfrm>
            <a:off x="906414" y="6226605"/>
            <a:ext cx="1895070" cy="307777"/>
          </a:xfrm>
          <a:prstGeom prst="rect">
            <a:avLst/>
          </a:prstGeom>
        </p:spPr>
        <p:txBody>
          <a:bodyPr wrap="none">
            <a:spAutoFit/>
          </a:bodyPr>
          <a:lstStyle/>
          <a:p>
            <a:pPr algn="ctr" defTabSz="914400" fontAlgn="base">
              <a:spcBef>
                <a:spcPct val="0"/>
              </a:spcBef>
              <a:spcAft>
                <a:spcPct val="0"/>
              </a:spcAft>
            </a:pPr>
            <a:r>
              <a:rPr lang="en-US" sz="1400" b="1" dirty="0" smtClean="0">
                <a:solidFill>
                  <a:srgbClr val="3C3C3C"/>
                </a:solidFill>
                <a:latin typeface="Dagny Offc" pitchFamily="34" charset="0"/>
                <a:cs typeface="Arial"/>
              </a:rPr>
              <a:t>Systems Integration</a:t>
            </a:r>
            <a:endParaRPr lang="en-US" sz="1400" b="1" dirty="0">
              <a:solidFill>
                <a:srgbClr val="FFFFFF"/>
              </a:solidFill>
              <a:latin typeface="Dagny Offc" pitchFamily="34" charset="0"/>
            </a:endParaRPr>
          </a:p>
        </p:txBody>
      </p:sp>
      <p:pic>
        <p:nvPicPr>
          <p:cNvPr id="3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000" y1="60079" x2="52147" y2="73123"/>
                        <a14:foregroundMark x1="86503" y1="6324" x2="87117" y2="54150"/>
                        <a14:foregroundMark x1="83742" y1="3953" x2="15337" y2="3953"/>
                        <a14:foregroundMark x1="15031" y1="7905" x2="15337" y2="58498"/>
                        <a14:foregroundMark x1="46626" y1="66008" x2="42025" y2="78656"/>
                        <a14:foregroundMark x1="82515" y1="61265" x2="18712" y2="60870"/>
                      </a14:backgroundRemoval>
                    </a14:imgEffect>
                  </a14:imgLayer>
                </a14:imgProps>
              </a:ext>
              <a:ext uri="{28A0092B-C50C-407E-A947-70E740481C1C}">
                <a14:useLocalDpi xmlns:a14="http://schemas.microsoft.com/office/drawing/2010/main"/>
              </a:ext>
            </a:extLst>
          </a:blip>
          <a:srcRect/>
          <a:stretch>
            <a:fillRect/>
          </a:stretch>
        </p:blipFill>
        <p:spPr bwMode="auto">
          <a:xfrm>
            <a:off x="3185440" y="1920015"/>
            <a:ext cx="314197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00717" y="2028006"/>
            <a:ext cx="2153011" cy="9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2928" y="4482586"/>
            <a:ext cx="1517608" cy="1472974"/>
          </a:xfrm>
          <a:prstGeom prst="rect">
            <a:avLst/>
          </a:prstGeom>
          <a:effectLst>
            <a:outerShdw blurRad="292100" dist="139700" dir="2700000" algn="tl" rotWithShape="0">
              <a:prstClr val="black">
                <a:alpha val="65000"/>
              </a:prstClr>
            </a:outerShdw>
          </a:effectLst>
        </p:spPr>
      </p:pic>
      <p:grpSp>
        <p:nvGrpSpPr>
          <p:cNvPr id="41" name="Group 40"/>
          <p:cNvGrpSpPr/>
          <p:nvPr/>
        </p:nvGrpSpPr>
        <p:grpSpPr>
          <a:xfrm>
            <a:off x="609600" y="4807777"/>
            <a:ext cx="2341611" cy="1276919"/>
            <a:chOff x="4724399" y="2169980"/>
            <a:chExt cx="4014965" cy="2765356"/>
          </a:xfrm>
        </p:grpSpPr>
        <p:pic>
          <p:nvPicPr>
            <p:cNvPr id="4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24399" y="2169980"/>
              <a:ext cx="4014965" cy="225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53000" y="3620886"/>
              <a:ext cx="1641475" cy="1314450"/>
            </a:xfrm>
            <a:prstGeom prst="rect">
              <a:avLst/>
            </a:prstGeom>
            <a:noFill/>
            <a:ln w="9525">
              <a:noFill/>
              <a:miter lim="800000"/>
              <a:headEnd/>
              <a:tailEnd/>
            </a:ln>
          </p:spPr>
        </p:pic>
        <p:grpSp>
          <p:nvGrpSpPr>
            <p:cNvPr id="44" name="Group 43"/>
            <p:cNvGrpSpPr/>
            <p:nvPr/>
          </p:nvGrpSpPr>
          <p:grpSpPr>
            <a:xfrm>
              <a:off x="7574739" y="2882773"/>
              <a:ext cx="1027113" cy="2025650"/>
              <a:chOff x="7315200" y="1600200"/>
              <a:chExt cx="1027113" cy="2025650"/>
            </a:xfrm>
          </p:grpSpPr>
          <p:pic>
            <p:nvPicPr>
              <p:cNvPr id="45" name="Picture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15200" y="1600200"/>
                <a:ext cx="1027113" cy="2025650"/>
              </a:xfrm>
              <a:prstGeom prst="rect">
                <a:avLst/>
              </a:prstGeom>
              <a:noFill/>
              <a:ln w="9525">
                <a:noFill/>
                <a:miter lim="800000"/>
                <a:headEnd/>
                <a:tailEnd/>
              </a:ln>
            </p:spPr>
          </p:pic>
          <p:pic>
            <p:nvPicPr>
              <p:cNvPr id="46" name="Picture 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08303" y="1966849"/>
                <a:ext cx="854226" cy="1280572"/>
              </a:xfrm>
              <a:prstGeom prst="rect">
                <a:avLst/>
              </a:prstGeom>
              <a:noFill/>
              <a:ln w="9525">
                <a:noFill/>
                <a:miter lim="800000"/>
                <a:headEnd/>
                <a:tailEnd/>
              </a:ln>
            </p:spPr>
          </p:pic>
        </p:grpSp>
      </p:grpSp>
      <p:sp>
        <p:nvSpPr>
          <p:cNvPr id="47" name="TextBox 46"/>
          <p:cNvSpPr txBox="1"/>
          <p:nvPr/>
        </p:nvSpPr>
        <p:spPr>
          <a:xfrm>
            <a:off x="9402472" y="3545972"/>
            <a:ext cx="2416553" cy="523220"/>
          </a:xfrm>
          <a:prstGeom prst="rect">
            <a:avLst/>
          </a:prstGeom>
          <a:noFill/>
        </p:spPr>
        <p:txBody>
          <a:bodyPr wrap="square" rtlCol="0">
            <a:spAutoFit/>
          </a:bodyPr>
          <a:lstStyle/>
          <a:p>
            <a:pPr algn="ctr" defTabSz="914400"/>
            <a:r>
              <a:rPr lang="en-US" sz="1400" b="1" dirty="0" smtClean="0">
                <a:solidFill>
                  <a:srgbClr val="3C3C3C"/>
                </a:solidFill>
                <a:latin typeface="Dagny Offc" pitchFamily="34" charset="0"/>
                <a:cs typeface="Arial"/>
              </a:rPr>
              <a:t>SMS and Mobile analytical tools</a:t>
            </a:r>
          </a:p>
        </p:txBody>
      </p:sp>
      <p:sp>
        <p:nvSpPr>
          <p:cNvPr id="48" name="TextBox 47"/>
          <p:cNvSpPr txBox="1"/>
          <p:nvPr/>
        </p:nvSpPr>
        <p:spPr>
          <a:xfrm>
            <a:off x="6691672" y="3520074"/>
            <a:ext cx="2278184" cy="523220"/>
          </a:xfrm>
          <a:prstGeom prst="rect">
            <a:avLst/>
          </a:prstGeom>
          <a:noFill/>
        </p:spPr>
        <p:txBody>
          <a:bodyPr wrap="square" rtlCol="0">
            <a:spAutoFit/>
          </a:bodyPr>
          <a:lstStyle/>
          <a:p>
            <a:pPr algn="ctr" defTabSz="914400"/>
            <a:r>
              <a:rPr lang="en-US" sz="1400" b="1" dirty="0" smtClean="0">
                <a:solidFill>
                  <a:srgbClr val="3C3C3C"/>
                </a:solidFill>
                <a:latin typeface="Dagny Offc" pitchFamily="34" charset="0"/>
                <a:cs typeface="Arial"/>
              </a:rPr>
              <a:t>Aggregated statistics and benchmarking</a:t>
            </a:r>
          </a:p>
        </p:txBody>
      </p:sp>
      <p:sp>
        <p:nvSpPr>
          <p:cNvPr id="49" name="TextBox 48"/>
          <p:cNvSpPr txBox="1"/>
          <p:nvPr/>
        </p:nvSpPr>
        <p:spPr>
          <a:xfrm>
            <a:off x="6508792" y="6128182"/>
            <a:ext cx="2635208" cy="523220"/>
          </a:xfrm>
          <a:prstGeom prst="rect">
            <a:avLst/>
          </a:prstGeom>
          <a:noFill/>
        </p:spPr>
        <p:txBody>
          <a:bodyPr wrap="square" rtlCol="0">
            <a:spAutoFit/>
          </a:bodyPr>
          <a:lstStyle/>
          <a:p>
            <a:pPr algn="ctr" defTabSz="914400"/>
            <a:r>
              <a:rPr lang="en-US" sz="1400" b="1" dirty="0" smtClean="0">
                <a:solidFill>
                  <a:srgbClr val="3C3C3C"/>
                </a:solidFill>
                <a:latin typeface="Dagny Offc" pitchFamily="34" charset="0"/>
                <a:cs typeface="Arial"/>
              </a:rPr>
              <a:t>Regional specific programme</a:t>
            </a:r>
          </a:p>
        </p:txBody>
      </p:sp>
      <p:pic>
        <p:nvPicPr>
          <p:cNvPr id="5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34929" y="4701033"/>
            <a:ext cx="2300404" cy="131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08792" y="1837752"/>
            <a:ext cx="2635208" cy="1473711"/>
          </a:xfrm>
          <a:prstGeom prst="rect">
            <a:avLst/>
          </a:prstGeom>
        </p:spPr>
      </p:pic>
      <p:grpSp>
        <p:nvGrpSpPr>
          <p:cNvPr id="52" name="Group 51"/>
          <p:cNvGrpSpPr/>
          <p:nvPr/>
        </p:nvGrpSpPr>
        <p:grpSpPr>
          <a:xfrm>
            <a:off x="762000" y="2054438"/>
            <a:ext cx="2082800" cy="1257024"/>
            <a:chOff x="228600" y="1447800"/>
            <a:chExt cx="2539772" cy="1625904"/>
          </a:xfrm>
        </p:grpSpPr>
        <p:pic>
          <p:nvPicPr>
            <p:cNvPr id="53" name="Picture 12" descr="C:\Users\mstaples\Downloads\email.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725389">
              <a:off x="2006372" y="1820769"/>
              <a:ext cx="762000" cy="1048704"/>
            </a:xfrm>
            <a:prstGeom prst="rect">
              <a:avLst/>
            </a:prstGeom>
            <a:noFill/>
            <a:effectLst>
              <a:outerShdw blurRad="76200" dist="38100" dir="2700000" sx="101000" sy="101000" algn="tl" rotWithShape="0">
                <a:prstClr val="black">
                  <a:alpha val="23000"/>
                </a:prstClr>
              </a:outerShdw>
            </a:effectLst>
            <a:extLst>
              <a:ext uri="{909E8E84-426E-40DD-AFC4-6F175D3DCCD1}">
                <a14:hiddenFill xmlns:a14="http://schemas.microsoft.com/office/drawing/2010/main">
                  <a:solidFill>
                    <a:srgbClr val="FFFFFF"/>
                  </a:solidFill>
                </a14:hiddenFill>
              </a:ext>
            </a:extLst>
          </p:spPr>
        </p:pic>
        <p:pic>
          <p:nvPicPr>
            <p:cNvPr id="54" name="Picture 5"/>
            <p:cNvPicPr>
              <a:picLocks noChangeAspect="1" noChangeArrowheads="1"/>
            </p:cNvPicPr>
            <p:nvPr/>
          </p:nvPicPr>
          <p:blipFill>
            <a:blip r:embed="rId14" cstate="email">
              <a:extLst>
                <a:ext uri="{BEBA8EAE-BF5A-486C-A8C5-ECC9F3942E4B}">
                  <a14:imgProps xmlns:a14="http://schemas.microsoft.com/office/drawing/2010/main">
                    <a14:imgLayer r:embed="rId15">
                      <a14:imgEffect>
                        <a14:backgroundRemoval t="2712" b="98305" l="0" r="97867">
                          <a14:foregroundMark x1="90133" y1="14237" x2="84000" y2="61356"/>
                          <a14:foregroundMark x1="78667" y1="5763" x2="82133" y2="20339"/>
                          <a14:foregroundMark x1="76533" y1="6102" x2="30933" y2="50169"/>
                          <a14:foregroundMark x1="14667" y1="4407" x2="33333" y2="64407"/>
                          <a14:foregroundMark x1="38400" y1="21356" x2="13600" y2="92542"/>
                          <a14:foregroundMark x1="5600" y1="29831" x2="32533" y2="85085"/>
                          <a14:foregroundMark x1="65867" y1="46780" x2="58400" y2="84068"/>
                          <a14:foregroundMark x1="72533" y1="33559" x2="83733" y2="66780"/>
                          <a14:foregroundMark x1="88800" y1="47458" x2="89067" y2="79322"/>
                          <a14:foregroundMark x1="94133" y1="14576" x2="91467" y2="38983"/>
                          <a14:foregroundMark x1="93067" y1="12542" x2="78400" y2="12542"/>
                          <a14:foregroundMark x1="77333" y1="4068" x2="53867" y2="16271"/>
                          <a14:foregroundMark x1="67733" y1="4407" x2="40800" y2="10847"/>
                          <a14:foregroundMark x1="62133" y1="27458" x2="42933" y2="73898"/>
                          <a14:foregroundMark x1="57867" y1="61695" x2="36800" y2="84746"/>
                          <a14:foregroundMark x1="81600" y1="88814" x2="39200" y2="81356"/>
                          <a14:foregroundMark x1="18667" y1="89492" x2="82933" y2="91864"/>
                          <a14:foregroundMark x1="10933" y1="10508" x2="2133" y2="77627"/>
                          <a14:foregroundMark x1="83467" y1="10847" x2="94667" y2="11186"/>
                          <a14:foregroundMark x1="94933" y1="12203" x2="90667" y2="92881"/>
                          <a14:foregroundMark x1="95733" y1="10847" x2="93867" y2="34915"/>
                          <a14:foregroundMark x1="94400" y1="9831" x2="80533" y2="9831"/>
                          <a14:foregroundMark x1="94933" y1="9831" x2="79733" y2="8136"/>
                          <a14:foregroundMark x1="96267" y1="10847" x2="92267" y2="91864"/>
                          <a14:backgroundMark x1="82400" y1="6441" x2="93333" y2="6441"/>
                          <a14:backgroundMark x1="98667" y1="13898" x2="95200" y2="90169"/>
                        </a14:backgroundRemoval>
                      </a14:imgEffect>
                    </a14:imgLayer>
                  </a14:imgProps>
                </a:ext>
                <a:ext uri="{28A0092B-C50C-407E-A947-70E740481C1C}">
                  <a14:useLocalDpi xmlns:a14="http://schemas.microsoft.com/office/drawing/2010/main"/>
                </a:ext>
              </a:extLst>
            </a:blip>
            <a:srcRect/>
            <a:stretch>
              <a:fillRect/>
            </a:stretch>
          </p:blipFill>
          <p:spPr bwMode="auto">
            <a:xfrm>
              <a:off x="228600" y="1447800"/>
              <a:ext cx="2066827" cy="162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5" name="Picture 5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10748" y="2194208"/>
            <a:ext cx="776573" cy="1127429"/>
          </a:xfrm>
          <a:prstGeom prst="rect">
            <a:avLst/>
          </a:prstGeom>
        </p:spPr>
      </p:pic>
      <p:pic>
        <p:nvPicPr>
          <p:cNvPr id="56" name="Picture 5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08339" y="2194208"/>
            <a:ext cx="776573" cy="1127429"/>
          </a:xfrm>
          <a:prstGeom prst="rect">
            <a:avLst/>
          </a:prstGeom>
        </p:spPr>
      </p:pic>
      <p:sp>
        <p:nvSpPr>
          <p:cNvPr id="57" name="TextBox 56"/>
          <p:cNvSpPr txBox="1"/>
          <p:nvPr/>
        </p:nvSpPr>
        <p:spPr>
          <a:xfrm>
            <a:off x="10064120" y="6253152"/>
            <a:ext cx="1176925" cy="307777"/>
          </a:xfrm>
          <a:prstGeom prst="rect">
            <a:avLst/>
          </a:prstGeom>
          <a:noFill/>
        </p:spPr>
        <p:txBody>
          <a:bodyPr wrap="none" rtlCol="0">
            <a:spAutoFit/>
          </a:bodyPr>
          <a:lstStyle/>
          <a:p>
            <a:pPr algn="ctr" defTabSz="914400"/>
            <a:r>
              <a:rPr lang="en-US" sz="1400" b="1" dirty="0" smtClean="0">
                <a:solidFill>
                  <a:srgbClr val="3C3C3C"/>
                </a:solidFill>
                <a:latin typeface="Dagny Offc" pitchFamily="34" charset="0"/>
                <a:cs typeface="Arial"/>
              </a:rPr>
              <a:t>Multilingual</a:t>
            </a:r>
          </a:p>
        </p:txBody>
      </p:sp>
      <p:pic>
        <p:nvPicPr>
          <p:cNvPr id="58" name="Picture 57" descr="Multilingual.jpe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685139" y="4856182"/>
            <a:ext cx="2069700" cy="1127317"/>
          </a:xfrm>
          <a:prstGeom prst="rect">
            <a:avLst/>
          </a:prstGeom>
        </p:spPr>
      </p:pic>
    </p:spTree>
    <p:extLst>
      <p:ext uri="{BB962C8B-B14F-4D97-AF65-F5344CB8AC3E}">
        <p14:creationId xmlns:p14="http://schemas.microsoft.com/office/powerpoint/2010/main" val="480362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32</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000" dirty="0" smtClean="0">
                <a:solidFill>
                  <a:srgbClr val="ECC962"/>
                </a:solidFill>
              </a:rPr>
              <a:t>Resource </a:t>
            </a:r>
            <a:r>
              <a:rPr lang="en-US" sz="2000" dirty="0">
                <a:solidFill>
                  <a:srgbClr val="ECC962"/>
                </a:solidFill>
              </a:rPr>
              <a:t>and Carbon Emissions </a:t>
            </a:r>
            <a:r>
              <a:rPr lang="en-US" sz="2000" dirty="0" smtClean="0">
                <a:solidFill>
                  <a:srgbClr val="ECC962"/>
                </a:solidFill>
              </a:rPr>
              <a:t>Audit</a:t>
            </a:r>
            <a:endParaRPr lang="en-US" sz="2000" dirty="0">
              <a:solidFill>
                <a:srgbClr val="ECC962"/>
              </a:solidFill>
            </a:endParaRPr>
          </a:p>
        </p:txBody>
      </p:sp>
      <p:sp>
        <p:nvSpPr>
          <p:cNvPr id="32" name="Content Placeholder 15"/>
          <p:cNvSpPr>
            <a:spLocks noGrp="1"/>
          </p:cNvSpPr>
          <p:nvPr>
            <p:ph idx="1"/>
          </p:nvPr>
        </p:nvSpPr>
        <p:spPr>
          <a:xfrm>
            <a:off x="125815" y="1357796"/>
            <a:ext cx="11975806" cy="4883520"/>
          </a:xfrm>
        </p:spPr>
        <p:txBody>
          <a:bodyPr/>
          <a:lstStyle/>
          <a:p>
            <a:pPr marL="0" indent="0">
              <a:buNone/>
            </a:pPr>
            <a:r>
              <a:rPr lang="en-US" sz="2000" dirty="0"/>
              <a:t>Stress-testing strategies and processes against global trends and opportunities</a:t>
            </a:r>
          </a:p>
        </p:txBody>
      </p:sp>
      <p:pic>
        <p:nvPicPr>
          <p:cNvPr id="59" name="Picture 58" descr="Screen Shot 2012-06-14 at 8.23.18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2021" y="1795084"/>
            <a:ext cx="4079776" cy="4986046"/>
          </a:xfrm>
          <a:prstGeom prst="rect">
            <a:avLst/>
          </a:prstGeom>
        </p:spPr>
      </p:pic>
      <p:pic>
        <p:nvPicPr>
          <p:cNvPr id="60" name="Picture 5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8265" y="2091766"/>
            <a:ext cx="7261052" cy="3256036"/>
          </a:xfrm>
          <a:prstGeom prst="rect">
            <a:avLst/>
          </a:prstGeom>
        </p:spPr>
      </p:pic>
      <p:graphicFrame>
        <p:nvGraphicFramePr>
          <p:cNvPr id="61" name="Diagram 60"/>
          <p:cNvGraphicFramePr/>
          <p:nvPr>
            <p:extLst>
              <p:ext uri="{D42A27DB-BD31-4B8C-83A1-F6EECF244321}">
                <p14:modId xmlns:p14="http://schemas.microsoft.com/office/powerpoint/2010/main" val="3608385207"/>
              </p:ext>
            </p:extLst>
          </p:nvPr>
        </p:nvGraphicFramePr>
        <p:xfrm>
          <a:off x="4807867" y="5540607"/>
          <a:ext cx="6720747" cy="999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4392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33</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000" dirty="0"/>
              <a:t>Training and Tools</a:t>
            </a:r>
            <a:endParaRPr lang="en-US" sz="2000" dirty="0">
              <a:solidFill>
                <a:srgbClr val="ECC962"/>
              </a:solidFill>
            </a:endParaRPr>
          </a:p>
        </p:txBody>
      </p:sp>
      <p:sp>
        <p:nvSpPr>
          <p:cNvPr id="32" name="Content Placeholder 15"/>
          <p:cNvSpPr>
            <a:spLocks noGrp="1"/>
          </p:cNvSpPr>
          <p:nvPr>
            <p:ph idx="1"/>
          </p:nvPr>
        </p:nvSpPr>
        <p:spPr>
          <a:xfrm>
            <a:off x="125815" y="1357796"/>
            <a:ext cx="11975806" cy="4883520"/>
          </a:xfrm>
        </p:spPr>
        <p:txBody>
          <a:bodyPr/>
          <a:lstStyle/>
          <a:p>
            <a:pPr marL="0" indent="0">
              <a:buNone/>
            </a:pPr>
            <a:r>
              <a:rPr lang="en-US" sz="2000" dirty="0"/>
              <a:t>Harmonizing sustainability through Green Score Cards</a:t>
            </a:r>
          </a:p>
        </p:txBody>
      </p:sp>
      <p:pic>
        <p:nvPicPr>
          <p:cNvPr id="9" name="Picture 8" descr="Screen Shot 2013-10-08 at 9.34.51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045" y="1753971"/>
            <a:ext cx="5119125" cy="2771551"/>
          </a:xfrm>
          <a:prstGeom prst="rect">
            <a:avLst/>
          </a:prstGeom>
        </p:spPr>
      </p:pic>
      <p:pic>
        <p:nvPicPr>
          <p:cNvPr id="10" name="Picture 9" descr="Screen Shot 2013-10-08 at 9.35.0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045" y="4385274"/>
            <a:ext cx="5119125" cy="2711980"/>
          </a:xfrm>
          <a:prstGeom prst="rect">
            <a:avLst/>
          </a:prstGeom>
        </p:spPr>
      </p:pic>
      <p:pic>
        <p:nvPicPr>
          <p:cNvPr id="12" name="Picture 11" descr="Screen Shot 2013-10-08 at 9.35.07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0221" y="2182587"/>
            <a:ext cx="5191531" cy="2948277"/>
          </a:xfrm>
          <a:prstGeom prst="rect">
            <a:avLst/>
          </a:prstGeom>
        </p:spPr>
      </p:pic>
    </p:spTree>
    <p:extLst>
      <p:ext uri="{BB962C8B-B14F-4D97-AF65-F5344CB8AC3E}">
        <p14:creationId xmlns:p14="http://schemas.microsoft.com/office/powerpoint/2010/main" val="383094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34</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000" dirty="0"/>
              <a:t>Capacity Building</a:t>
            </a:r>
            <a:endParaRPr lang="en-US" sz="2000" dirty="0">
              <a:solidFill>
                <a:srgbClr val="ECC962"/>
              </a:solidFill>
            </a:endParaRPr>
          </a:p>
        </p:txBody>
      </p:sp>
      <p:sp>
        <p:nvSpPr>
          <p:cNvPr id="32" name="Content Placeholder 15"/>
          <p:cNvSpPr>
            <a:spLocks noGrp="1"/>
          </p:cNvSpPr>
          <p:nvPr>
            <p:ph idx="1"/>
          </p:nvPr>
        </p:nvSpPr>
        <p:spPr>
          <a:xfrm>
            <a:off x="125815" y="1357796"/>
            <a:ext cx="11975806" cy="4883520"/>
          </a:xfrm>
        </p:spPr>
        <p:txBody>
          <a:bodyPr/>
          <a:lstStyle/>
          <a:p>
            <a:pPr marL="0" indent="0">
              <a:buNone/>
            </a:pPr>
            <a:r>
              <a:rPr lang="en-US" sz="2000" dirty="0"/>
              <a:t>Operational Knowledge and most relevant standards </a:t>
            </a:r>
          </a:p>
        </p:txBody>
      </p:sp>
      <p:pic>
        <p:nvPicPr>
          <p:cNvPr id="13" name="Picture 12" descr="Screen Shot 2013-10-08 at 9.36.06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351" y="1789226"/>
            <a:ext cx="10815336" cy="5068774"/>
          </a:xfrm>
          <a:prstGeom prst="rect">
            <a:avLst/>
          </a:prstGeom>
        </p:spPr>
      </p:pic>
    </p:spTree>
    <p:extLst>
      <p:ext uri="{BB962C8B-B14F-4D97-AF65-F5344CB8AC3E}">
        <p14:creationId xmlns:p14="http://schemas.microsoft.com/office/powerpoint/2010/main" val="1563830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35</a:t>
            </a:r>
            <a:endParaRPr lang="en-US" dirty="0"/>
          </a:p>
        </p:txBody>
      </p:sp>
      <p:sp>
        <p:nvSpPr>
          <p:cNvPr id="17" name="Content Placeholder 16"/>
          <p:cNvSpPr>
            <a:spLocks noGrp="1"/>
          </p:cNvSpPr>
          <p:nvPr>
            <p:ph idx="10"/>
          </p:nvPr>
        </p:nvSpPr>
        <p:spPr/>
        <p:txBody>
          <a:bodyPr anchor="t"/>
          <a:lstStyle/>
          <a:p>
            <a:pPr algn="r">
              <a:lnSpc>
                <a:spcPct val="100000"/>
              </a:lnSpc>
              <a:spcBef>
                <a:spcPts val="0"/>
              </a:spcBef>
            </a:pPr>
            <a:r>
              <a:rPr lang="en-US" dirty="0" smtClean="0">
                <a:solidFill>
                  <a:srgbClr val="ECC962"/>
                </a:solidFill>
              </a:rPr>
              <a:t>Green Zones - </a:t>
            </a:r>
            <a:r>
              <a:rPr lang="en-US" sz="2000" dirty="0"/>
              <a:t>Green </a:t>
            </a:r>
            <a:r>
              <a:rPr lang="en-US" sz="2000" dirty="0" smtClean="0"/>
              <a:t>Finance</a:t>
            </a:r>
            <a:endParaRPr lang="en-US" sz="2000" dirty="0">
              <a:solidFill>
                <a:srgbClr val="ECC962"/>
              </a:solidFill>
            </a:endParaRPr>
          </a:p>
        </p:txBody>
      </p:sp>
      <p:sp>
        <p:nvSpPr>
          <p:cNvPr id="32" name="Content Placeholder 15"/>
          <p:cNvSpPr>
            <a:spLocks noGrp="1"/>
          </p:cNvSpPr>
          <p:nvPr>
            <p:ph idx="1"/>
          </p:nvPr>
        </p:nvSpPr>
        <p:spPr>
          <a:xfrm>
            <a:off x="125815" y="1357796"/>
            <a:ext cx="11975806" cy="4883520"/>
          </a:xfrm>
        </p:spPr>
        <p:txBody>
          <a:bodyPr/>
          <a:lstStyle/>
          <a:p>
            <a:pPr marL="0" indent="0">
              <a:buNone/>
            </a:pPr>
            <a:r>
              <a:rPr lang="en-US" sz="2000" dirty="0"/>
              <a:t>Leveraging Public Private Partnerships (PPPs) to </a:t>
            </a:r>
            <a:r>
              <a:rPr lang="en-US" sz="2000" dirty="0" smtClean="0"/>
              <a:t>implement</a:t>
            </a:r>
          </a:p>
          <a:p>
            <a:pPr marL="0" indent="0">
              <a:buNone/>
            </a:pPr>
            <a:endParaRPr lang="en-US" sz="2000" dirty="0"/>
          </a:p>
          <a:p>
            <a:pPr marL="0" indent="0">
              <a:buNone/>
            </a:pPr>
            <a:r>
              <a:rPr lang="en-US" sz="2000" dirty="0"/>
              <a:t>Creating a market for </a:t>
            </a:r>
            <a:r>
              <a:rPr lang="en-US" sz="2000" b="1" dirty="0"/>
              <a:t>Green Bonds</a:t>
            </a:r>
            <a:r>
              <a:rPr lang="en-US" sz="2000" dirty="0"/>
              <a:t>, reducing </a:t>
            </a:r>
            <a:r>
              <a:rPr lang="en-US" sz="2000" b="1" dirty="0"/>
              <a:t>Capital Costs </a:t>
            </a:r>
            <a:r>
              <a:rPr lang="en-US" sz="2000" dirty="0"/>
              <a:t>and increasing access and availability to liquidity markets</a:t>
            </a:r>
          </a:p>
          <a:p>
            <a:pPr marL="0" indent="0">
              <a:buNone/>
            </a:pPr>
            <a:endParaRPr lang="en-US" sz="2000" dirty="0"/>
          </a:p>
        </p:txBody>
      </p:sp>
      <p:sp>
        <p:nvSpPr>
          <p:cNvPr id="2" name="Rectangle 1"/>
          <p:cNvSpPr/>
          <p:nvPr/>
        </p:nvSpPr>
        <p:spPr>
          <a:xfrm>
            <a:off x="7070906" y="2970874"/>
            <a:ext cx="4092964" cy="2862322"/>
          </a:xfrm>
          <a:prstGeom prst="rect">
            <a:avLst/>
          </a:prstGeom>
        </p:spPr>
        <p:txBody>
          <a:bodyPr wrap="square">
            <a:spAutoFit/>
          </a:bodyPr>
          <a:lstStyle/>
          <a:p>
            <a:r>
              <a:rPr lang="en-US" dirty="0">
                <a:solidFill>
                  <a:srgbClr val="00394E"/>
                </a:solidFill>
              </a:rPr>
              <a:t>A PPP is a contractual agreement between a public agency and a private sector entity.</a:t>
            </a:r>
          </a:p>
          <a:p>
            <a:endParaRPr lang="en-US" dirty="0">
              <a:solidFill>
                <a:srgbClr val="00394E"/>
              </a:solidFill>
            </a:endParaRPr>
          </a:p>
          <a:p>
            <a:r>
              <a:rPr lang="en-US" dirty="0">
                <a:solidFill>
                  <a:srgbClr val="00394E"/>
                </a:solidFill>
              </a:rPr>
              <a:t>The assets and skills of each party are shared in delivering a facility.</a:t>
            </a:r>
          </a:p>
          <a:p>
            <a:endParaRPr lang="en-US" dirty="0">
              <a:solidFill>
                <a:srgbClr val="00394E"/>
              </a:solidFill>
            </a:endParaRPr>
          </a:p>
          <a:p>
            <a:r>
              <a:rPr lang="en-US" dirty="0">
                <a:solidFill>
                  <a:srgbClr val="00394E"/>
                </a:solidFill>
              </a:rPr>
              <a:t>The risks and rewards of the delivery are shared and generate sustainable economic growth</a:t>
            </a:r>
          </a:p>
        </p:txBody>
      </p:sp>
      <p:graphicFrame>
        <p:nvGraphicFramePr>
          <p:cNvPr id="3" name="Object 2"/>
          <p:cNvGraphicFramePr>
            <a:graphicFrameLocks noGrp="1" noChangeAspect="1"/>
          </p:cNvGraphicFramePr>
          <p:nvPr>
            <p:extLst>
              <p:ext uri="{D42A27DB-BD31-4B8C-83A1-F6EECF244321}">
                <p14:modId xmlns:p14="http://schemas.microsoft.com/office/powerpoint/2010/main" val="136964068"/>
              </p:ext>
            </p:extLst>
          </p:nvPr>
        </p:nvGraphicFramePr>
        <p:xfrm>
          <a:off x="234619" y="2854920"/>
          <a:ext cx="6872288" cy="3865562"/>
        </p:xfrm>
        <a:graphic>
          <a:graphicData uri="http://schemas.openxmlformats.org/presentationml/2006/ole">
            <mc:AlternateContent xmlns:mc="http://schemas.openxmlformats.org/markup-compatibility/2006">
              <mc:Choice xmlns:v="urn:schemas-microsoft-com:vml" Requires="v">
                <p:oleObj spid="_x0000_s2088" name="Slide" r:id="rId3" imgW="996762" imgH="748256" progId="PowerPoint.Slide.8">
                  <p:embed/>
                </p:oleObj>
              </mc:Choice>
              <mc:Fallback>
                <p:oleObj name="Slide" r:id="rId3" imgW="996762" imgH="748256" progId="PowerPoint.Slide.8">
                  <p:embed/>
                  <p:pic>
                    <p:nvPicPr>
                      <p:cNvPr id="0" name="Picture 3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19" y="2854920"/>
                        <a:ext cx="6872288" cy="386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6676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25815" y="1357796"/>
            <a:ext cx="11975806" cy="4883520"/>
          </a:xfrm>
        </p:spPr>
        <p:txBody>
          <a:bodyPr/>
          <a:lstStyle/>
          <a:p>
            <a:pPr marL="0" indent="0">
              <a:buNone/>
            </a:pPr>
            <a:r>
              <a:rPr lang="en-US" sz="2000" b="1" dirty="0" smtClean="0"/>
              <a:t>Objective</a:t>
            </a:r>
            <a:r>
              <a:rPr lang="en-US" sz="2000" dirty="0" smtClean="0"/>
              <a:t>: </a:t>
            </a:r>
          </a:p>
          <a:p>
            <a:pPr marL="0" indent="0">
              <a:buNone/>
            </a:pPr>
            <a:r>
              <a:rPr lang="en-US" sz="2000" dirty="0" smtClean="0"/>
              <a:t>To support the management and governance within the free zones through a tailored and dedicated following program. </a:t>
            </a:r>
          </a:p>
          <a:p>
            <a:pPr marL="0" indent="0">
              <a:buNone/>
            </a:pPr>
            <a:endParaRPr lang="en-US" sz="2000" dirty="0" smtClean="0"/>
          </a:p>
          <a:p>
            <a:pPr marL="0" indent="0">
              <a:buNone/>
            </a:pPr>
            <a:r>
              <a:rPr lang="en-US" sz="2000" dirty="0" smtClean="0"/>
              <a:t>Free Zone ISO</a:t>
            </a:r>
          </a:p>
          <a:p>
            <a:pPr marL="0" indent="0">
              <a:buNone/>
            </a:pPr>
            <a:r>
              <a:rPr lang="en-US" sz="2000" dirty="0" smtClean="0"/>
              <a:t>Safe Zone</a:t>
            </a:r>
          </a:p>
          <a:p>
            <a:pPr marL="0" indent="0">
              <a:buNone/>
            </a:pPr>
            <a:endParaRPr lang="en-US" sz="2000" dirty="0"/>
          </a:p>
        </p:txBody>
      </p:sp>
      <p:sp>
        <p:nvSpPr>
          <p:cNvPr id="11" name="Title 10"/>
          <p:cNvSpPr>
            <a:spLocks noGrp="1"/>
          </p:cNvSpPr>
          <p:nvPr>
            <p:ph type="title"/>
          </p:nvPr>
        </p:nvSpPr>
        <p:spPr/>
        <p:txBody>
          <a:bodyPr/>
          <a:lstStyle/>
          <a:p>
            <a:r>
              <a:rPr lang="en-US" dirty="0" smtClean="0"/>
              <a:t>36</a:t>
            </a:r>
            <a:endParaRPr lang="en-US" dirty="0"/>
          </a:p>
        </p:txBody>
      </p:sp>
      <p:sp>
        <p:nvSpPr>
          <p:cNvPr id="17" name="Content Placeholder 16"/>
          <p:cNvSpPr>
            <a:spLocks noGrp="1"/>
          </p:cNvSpPr>
          <p:nvPr>
            <p:ph idx="10"/>
          </p:nvPr>
        </p:nvSpPr>
        <p:spPr/>
        <p:txBody>
          <a:bodyPr/>
          <a:lstStyle/>
          <a:p>
            <a:pPr algn="r"/>
            <a:r>
              <a:rPr lang="en-US" dirty="0" smtClean="0"/>
              <a:t>Zones Governance</a:t>
            </a:r>
            <a:endParaRPr lang="en-US" sz="2000" dirty="0"/>
          </a:p>
        </p:txBody>
      </p:sp>
    </p:spTree>
    <p:extLst>
      <p:ext uri="{BB962C8B-B14F-4D97-AF65-F5344CB8AC3E}">
        <p14:creationId xmlns:p14="http://schemas.microsoft.com/office/powerpoint/2010/main" val="3665362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Develop a </a:t>
            </a:r>
            <a:r>
              <a:rPr lang="en-US" sz="2000" dirty="0"/>
              <a:t>Tenant development program </a:t>
            </a:r>
            <a:r>
              <a:rPr lang="en-US" sz="2000" dirty="0" smtClean="0"/>
              <a:t>(</a:t>
            </a:r>
            <a:r>
              <a:rPr lang="en-US" sz="2000" dirty="0"/>
              <a:t>over 500 business learning videos) hosted on the WFZO portal.</a:t>
            </a:r>
            <a:endParaRPr lang="en-US" sz="2000" dirty="0" smtClean="0"/>
          </a:p>
        </p:txBody>
      </p:sp>
      <p:sp>
        <p:nvSpPr>
          <p:cNvPr id="3" name="Title 2"/>
          <p:cNvSpPr>
            <a:spLocks noGrp="1"/>
          </p:cNvSpPr>
          <p:nvPr>
            <p:ph type="title"/>
          </p:nvPr>
        </p:nvSpPr>
        <p:spPr/>
        <p:txBody>
          <a:bodyPr/>
          <a:lstStyle/>
          <a:p>
            <a:r>
              <a:rPr lang="en-US" dirty="0" smtClean="0"/>
              <a:t>37</a:t>
            </a:r>
            <a:endParaRPr lang="en-US" dirty="0"/>
          </a:p>
        </p:txBody>
      </p:sp>
      <p:sp>
        <p:nvSpPr>
          <p:cNvPr id="4" name="Content Placeholder 3"/>
          <p:cNvSpPr>
            <a:spLocks noGrp="1"/>
          </p:cNvSpPr>
          <p:nvPr>
            <p:ph idx="10"/>
          </p:nvPr>
        </p:nvSpPr>
        <p:spPr/>
        <p:txBody>
          <a:bodyPr/>
          <a:lstStyle/>
          <a:p>
            <a:pPr algn="r"/>
            <a:r>
              <a:rPr lang="en-US" dirty="0" smtClean="0"/>
              <a:t>Tenant Development Program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9777109"/>
              </p:ext>
            </p:extLst>
          </p:nvPr>
        </p:nvGraphicFramePr>
        <p:xfrm>
          <a:off x="659643" y="2380398"/>
          <a:ext cx="10149384" cy="4129580"/>
        </p:xfrm>
        <a:graphic>
          <a:graphicData uri="http://schemas.openxmlformats.org/drawingml/2006/table">
            <a:tbl>
              <a:tblPr firstRow="1" bandRow="1">
                <a:tableStyleId>{FABFCF23-3B69-468F-B69F-88F6DE6A72F2}</a:tableStyleId>
              </a:tblPr>
              <a:tblGrid>
                <a:gridCol w="621335"/>
                <a:gridCol w="3188591"/>
                <a:gridCol w="6339458"/>
              </a:tblGrid>
              <a:tr h="397268">
                <a:tc>
                  <a:txBody>
                    <a:bodyPr/>
                    <a:lstStyle/>
                    <a:p>
                      <a:pPr algn="l" fontAlgn="b"/>
                      <a:endParaRPr lang="en-US" sz="1800" b="1" i="0" u="none" strike="noStrike" dirty="0">
                        <a:solidFill>
                          <a:srgbClr val="000000"/>
                        </a:solidFill>
                        <a:latin typeface="+mn-lt"/>
                      </a:endParaRPr>
                    </a:p>
                  </a:txBody>
                  <a:tcPr marL="7025" marR="7025" marT="6485" marB="0" anchor="b"/>
                </a:tc>
                <a:tc>
                  <a:txBody>
                    <a:bodyPr/>
                    <a:lstStyle/>
                    <a:p>
                      <a:pPr algn="l" fontAlgn="b"/>
                      <a:r>
                        <a:rPr lang="en-US" sz="1800" u="none" strike="noStrike" dirty="0" smtClean="0">
                          <a:latin typeface="+mn-lt"/>
                        </a:rPr>
                        <a:t>Topics</a:t>
                      </a:r>
                      <a:endParaRPr lang="en-US" sz="1800" b="1"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Session Objective</a:t>
                      </a:r>
                      <a:endParaRPr lang="en-US" sz="1800" b="1"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1</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Strategy</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What is your business about?</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2</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Innovation</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can you extend your business?</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3</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Leadership</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What does it take to lead your </a:t>
                      </a:r>
                      <a:r>
                        <a:rPr lang="en-US" sz="1800" u="none" strike="noStrike" dirty="0" smtClean="0">
                          <a:latin typeface="+mn-lt"/>
                        </a:rPr>
                        <a:t>company?</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4</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Talent development</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engage your most important </a:t>
                      </a:r>
                      <a:r>
                        <a:rPr lang="en-US" sz="1800" u="none" strike="noStrike" dirty="0" smtClean="0">
                          <a:latin typeface="+mn-lt"/>
                        </a:rPr>
                        <a:t>asset?</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5</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Brand &amp; Marketing</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communicate </a:t>
                      </a:r>
                      <a:r>
                        <a:rPr lang="en-US" sz="1800" u="none" strike="noStrike" dirty="0" smtClean="0">
                          <a:latin typeface="+mn-lt"/>
                        </a:rPr>
                        <a:t>it?</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6</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ICT, Web &amp; Social media</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increase </a:t>
                      </a:r>
                      <a:r>
                        <a:rPr lang="en-US" sz="1800" u="none" strike="noStrike" dirty="0" smtClean="0">
                          <a:latin typeface="+mn-lt"/>
                        </a:rPr>
                        <a:t>efficiency?</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7</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Sales</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sell </a:t>
                      </a:r>
                      <a:r>
                        <a:rPr lang="en-US" sz="1800" u="none" strike="noStrike" dirty="0" smtClean="0">
                          <a:latin typeface="+mn-lt"/>
                        </a:rPr>
                        <a:t>it?</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8</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Legal</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protect your </a:t>
                      </a:r>
                      <a:r>
                        <a:rPr lang="en-US" sz="1800" u="none" strike="noStrike" dirty="0" smtClean="0">
                          <a:latin typeface="+mn-lt"/>
                        </a:rPr>
                        <a:t>assets?</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9</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Finance for SMEs</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make your money work more for </a:t>
                      </a:r>
                      <a:r>
                        <a:rPr lang="en-US" sz="1800" u="none" strike="noStrike" dirty="0" smtClean="0">
                          <a:latin typeface="+mn-lt"/>
                        </a:rPr>
                        <a:t>you?</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10</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Project management</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How do you implement it </a:t>
                      </a:r>
                      <a:r>
                        <a:rPr lang="en-US" sz="1800" u="none" strike="noStrike" dirty="0" smtClean="0">
                          <a:latin typeface="+mn-lt"/>
                        </a:rPr>
                        <a:t>efficiently?</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11</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Expansion</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What are the growth options for </a:t>
                      </a:r>
                      <a:r>
                        <a:rPr lang="en-US" sz="1800" u="none" strike="noStrike" dirty="0" smtClean="0">
                          <a:latin typeface="+mn-lt"/>
                        </a:rPr>
                        <a:t>you?</a:t>
                      </a:r>
                      <a:endParaRPr lang="en-US" sz="1800" b="0" i="0" u="none" strike="noStrike" dirty="0">
                        <a:solidFill>
                          <a:srgbClr val="000000"/>
                        </a:solidFill>
                        <a:latin typeface="+mn-lt"/>
                      </a:endParaRPr>
                    </a:p>
                  </a:txBody>
                  <a:tcPr marL="7025" marR="7025" marT="6485" marB="0" anchor="b"/>
                </a:tc>
              </a:tr>
              <a:tr h="311026">
                <a:tc>
                  <a:txBody>
                    <a:bodyPr/>
                    <a:lstStyle/>
                    <a:p>
                      <a:pPr algn="l" fontAlgn="b"/>
                      <a:r>
                        <a:rPr lang="en-US" sz="1800" u="none" strike="noStrike" dirty="0" smtClean="0">
                          <a:latin typeface="+mn-lt"/>
                        </a:rPr>
                        <a:t>12</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Funding and Investment</a:t>
                      </a:r>
                      <a:endParaRPr lang="en-US" sz="1800" b="0" i="0" u="none" strike="noStrike" dirty="0">
                        <a:solidFill>
                          <a:srgbClr val="000000"/>
                        </a:solidFill>
                        <a:latin typeface="+mn-lt"/>
                      </a:endParaRPr>
                    </a:p>
                  </a:txBody>
                  <a:tcPr marL="7025" marR="7025" marT="6485" marB="0" anchor="b"/>
                </a:tc>
                <a:tc>
                  <a:txBody>
                    <a:bodyPr/>
                    <a:lstStyle/>
                    <a:p>
                      <a:pPr algn="l" fontAlgn="b"/>
                      <a:r>
                        <a:rPr lang="en-US" sz="1800" u="none" strike="noStrike" dirty="0">
                          <a:latin typeface="+mn-lt"/>
                        </a:rPr>
                        <a:t>What is the best source of funding for your </a:t>
                      </a:r>
                      <a:r>
                        <a:rPr lang="en-US" sz="1800" u="none" strike="noStrike" dirty="0" smtClean="0">
                          <a:latin typeface="+mn-lt"/>
                        </a:rPr>
                        <a:t>business?</a:t>
                      </a:r>
                      <a:endParaRPr lang="en-US" sz="1800" b="0" i="0" u="none" strike="noStrike" dirty="0">
                        <a:solidFill>
                          <a:srgbClr val="000000"/>
                        </a:solidFill>
                        <a:latin typeface="+mn-lt"/>
                      </a:endParaRPr>
                    </a:p>
                  </a:txBody>
                  <a:tcPr marL="7025" marR="7025" marT="6485" marB="0" anchor="b"/>
                </a:tc>
              </a:tr>
            </a:tbl>
          </a:graphicData>
        </a:graphic>
      </p:graphicFrame>
    </p:spTree>
    <p:extLst>
      <p:ext uri="{BB962C8B-B14F-4D97-AF65-F5344CB8AC3E}">
        <p14:creationId xmlns:p14="http://schemas.microsoft.com/office/powerpoint/2010/main" val="1510610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38</a:t>
            </a:r>
            <a:endParaRPr lang="en-US" dirty="0"/>
          </a:p>
        </p:txBody>
      </p:sp>
      <p:sp>
        <p:nvSpPr>
          <p:cNvPr id="4" name="Content Placeholder 3"/>
          <p:cNvSpPr>
            <a:spLocks noGrp="1"/>
          </p:cNvSpPr>
          <p:nvPr>
            <p:ph idx="10"/>
          </p:nvPr>
        </p:nvSpPr>
        <p:spPr/>
        <p:txBody>
          <a:bodyPr/>
          <a:lstStyle/>
          <a:p>
            <a:pPr algn="r"/>
            <a:r>
              <a:rPr lang="en-US" dirty="0" smtClean="0"/>
              <a:t>Service Pillars</a:t>
            </a:r>
            <a:endParaRPr lang="en-US" dirty="0"/>
          </a:p>
        </p:txBody>
      </p:sp>
      <p:sp>
        <p:nvSpPr>
          <p:cNvPr id="5" name="TextBox 4"/>
          <p:cNvSpPr txBox="1"/>
          <p:nvPr/>
        </p:nvSpPr>
        <p:spPr>
          <a:xfrm>
            <a:off x="2018914" y="3767958"/>
            <a:ext cx="2707498" cy="2308324"/>
          </a:xfrm>
          <a:prstGeom prst="rect">
            <a:avLst/>
          </a:prstGeom>
          <a:noFill/>
        </p:spPr>
        <p:txBody>
          <a:bodyPr wrap="square" rtlCol="0">
            <a:spAutoFit/>
          </a:bodyPr>
          <a:lstStyle/>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World FZO Observatory</a:t>
            </a:r>
          </a:p>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FZ </a:t>
            </a:r>
            <a:r>
              <a:rPr lang="en-US" sz="1600" b="1" dirty="0" err="1" smtClean="0">
                <a:solidFill>
                  <a:srgbClr val="163343"/>
                </a:solidFill>
                <a:ea typeface="Verdana" panose="020B0604030504040204" pitchFamily="34" charset="0"/>
                <a:cs typeface="Verdana" panose="020B0604030504040204" pitchFamily="34" charset="0"/>
              </a:rPr>
              <a:t>pedia</a:t>
            </a:r>
            <a:endParaRPr lang="en-US" sz="1600" b="1" dirty="0" smtClean="0">
              <a:solidFill>
                <a:srgbClr val="163343"/>
              </a:solidFill>
              <a:ea typeface="Verdana" panose="020B0604030504040204" pitchFamily="34" charset="0"/>
              <a:cs typeface="Verdana" panose="020B0604030504040204" pitchFamily="34" charset="0"/>
            </a:endParaRPr>
          </a:p>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Open University</a:t>
            </a:r>
          </a:p>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Bulletin</a:t>
            </a:r>
          </a:p>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Annual Report</a:t>
            </a:r>
          </a:p>
          <a:p>
            <a:pPr marL="285750" indent="-28575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Atlas</a:t>
            </a:r>
            <a:endParaRPr lang="en-US" sz="1600" b="1" dirty="0">
              <a:solidFill>
                <a:srgbClr val="163343"/>
              </a:solidFill>
              <a:ea typeface="Verdana" panose="020B0604030504040204" pitchFamily="34" charset="0"/>
              <a:cs typeface="Verdana" panose="020B0604030504040204" pitchFamily="34" charset="0"/>
            </a:endParaRPr>
          </a:p>
        </p:txBody>
      </p:sp>
      <p:sp>
        <p:nvSpPr>
          <p:cNvPr id="6" name="TextBox 5"/>
          <p:cNvSpPr txBox="1"/>
          <p:nvPr/>
        </p:nvSpPr>
        <p:spPr>
          <a:xfrm>
            <a:off x="4938189" y="3765983"/>
            <a:ext cx="2707498" cy="2308324"/>
          </a:xfrm>
          <a:prstGeom prst="rect">
            <a:avLst/>
          </a:prstGeom>
          <a:noFill/>
        </p:spPr>
        <p:txBody>
          <a:bodyPr wrap="square" rtlCol="0">
            <a:spAutoFit/>
          </a:bodyPr>
          <a:lstStyle/>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B2B meetings and Networking events</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Business Directory</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Marketplace</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FZ Economic Outlook Events</a:t>
            </a:r>
            <a:endParaRPr lang="en-US" sz="1600" dirty="0"/>
          </a:p>
        </p:txBody>
      </p:sp>
      <p:sp>
        <p:nvSpPr>
          <p:cNvPr id="7" name="TextBox 6"/>
          <p:cNvSpPr txBox="1"/>
          <p:nvPr/>
        </p:nvSpPr>
        <p:spPr>
          <a:xfrm>
            <a:off x="7819901" y="3764008"/>
            <a:ext cx="2707498" cy="1569660"/>
          </a:xfrm>
          <a:prstGeom prst="rect">
            <a:avLst/>
          </a:prstGeom>
          <a:noFill/>
        </p:spPr>
        <p:txBody>
          <a:bodyPr wrap="square" rtlCol="0">
            <a:spAutoFit/>
          </a:bodyPr>
          <a:lstStyle/>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Tenant Program</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Smart Zones</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Green Zones</a:t>
            </a:r>
          </a:p>
          <a:p>
            <a:pPr marL="342900" indent="-342900" algn="l" rtl="0">
              <a:lnSpc>
                <a:spcPct val="150000"/>
              </a:lnSpc>
              <a:buFont typeface="Wingdings" pitchFamily="2" charset="2"/>
              <a:buChar char="q"/>
            </a:pPr>
            <a:r>
              <a:rPr lang="en-US" sz="1600" b="1" dirty="0" smtClean="0">
                <a:solidFill>
                  <a:srgbClr val="163343"/>
                </a:solidFill>
                <a:ea typeface="Verdana" panose="020B0604030504040204" pitchFamily="34" charset="0"/>
                <a:cs typeface="Verdana" panose="020B0604030504040204" pitchFamily="34" charset="0"/>
              </a:rPr>
              <a:t>Zones Governance</a:t>
            </a:r>
            <a:endParaRPr lang="en-US" sz="1600" b="1" dirty="0">
              <a:solidFill>
                <a:srgbClr val="163343"/>
              </a:solidFill>
              <a:ea typeface="Verdana" panose="020B0604030504040204" pitchFamily="34" charset="0"/>
              <a:cs typeface="Verdana" panose="020B0604030504040204" pitchFamily="34" charset="0"/>
            </a:endParaRPr>
          </a:p>
        </p:txBody>
      </p:sp>
      <p:cxnSp>
        <p:nvCxnSpPr>
          <p:cNvPr id="8" name="Straight Connector 7"/>
          <p:cNvCxnSpPr/>
          <p:nvPr/>
        </p:nvCxnSpPr>
        <p:spPr>
          <a:xfrm>
            <a:off x="4726412" y="3764008"/>
            <a:ext cx="0" cy="210238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408187" y="3764008"/>
            <a:ext cx="0" cy="2102388"/>
          </a:xfrm>
          <a:prstGeom prst="line">
            <a:avLst/>
          </a:prstGeom>
        </p:spPr>
        <p:style>
          <a:lnRef idx="1">
            <a:schemeClr val="dk1"/>
          </a:lnRef>
          <a:fillRef idx="0">
            <a:schemeClr val="dk1"/>
          </a:fillRef>
          <a:effectRef idx="0">
            <a:schemeClr val="dk1"/>
          </a:effectRef>
          <a:fontRef idx="minor">
            <a:schemeClr val="tx1"/>
          </a:fontRef>
        </p:style>
      </p:cxnSp>
      <p:sp>
        <p:nvSpPr>
          <p:cNvPr id="10" name="Oval 9"/>
          <p:cNvSpPr/>
          <p:nvPr/>
        </p:nvSpPr>
        <p:spPr>
          <a:xfrm>
            <a:off x="2098088" y="1452675"/>
            <a:ext cx="2344323" cy="2315320"/>
          </a:xfrm>
          <a:prstGeom prst="ellipse">
            <a:avLst/>
          </a:prstGeom>
          <a:solidFill>
            <a:schemeClr val="accent1"/>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Knowledge</a:t>
            </a:r>
            <a:endParaRPr lang="en-US" b="1" dirty="0">
              <a:solidFill>
                <a:schemeClr val="tx2">
                  <a:lumMod val="75000"/>
                </a:schemeClr>
              </a:solidFill>
            </a:endParaRPr>
          </a:p>
        </p:txBody>
      </p:sp>
      <p:sp>
        <p:nvSpPr>
          <p:cNvPr id="11" name="Oval 10"/>
          <p:cNvSpPr/>
          <p:nvPr/>
        </p:nvSpPr>
        <p:spPr>
          <a:xfrm>
            <a:off x="4934238" y="1450700"/>
            <a:ext cx="2344323" cy="2315320"/>
          </a:xfrm>
          <a:prstGeom prst="ellipse">
            <a:avLst/>
          </a:prstGeom>
          <a:solidFill>
            <a:schemeClr val="accent2"/>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Network</a:t>
            </a:r>
            <a:endParaRPr lang="en-US" b="1" dirty="0">
              <a:solidFill>
                <a:schemeClr val="tx2">
                  <a:lumMod val="75000"/>
                </a:schemeClr>
              </a:solidFill>
            </a:endParaRPr>
          </a:p>
        </p:txBody>
      </p:sp>
      <p:sp>
        <p:nvSpPr>
          <p:cNvPr id="12" name="Oval 11"/>
          <p:cNvSpPr/>
          <p:nvPr/>
        </p:nvSpPr>
        <p:spPr>
          <a:xfrm>
            <a:off x="7722888" y="1448725"/>
            <a:ext cx="2344323" cy="2315320"/>
          </a:xfrm>
          <a:prstGeom prst="ellipse">
            <a:avLst/>
          </a:prstGeom>
          <a:solidFill>
            <a:schemeClr val="accent6"/>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Support</a:t>
            </a:r>
            <a:endParaRPr lang="en-US" b="1" dirty="0">
              <a:solidFill>
                <a:schemeClr val="tx2">
                  <a:lumMod val="75000"/>
                </a:schemeClr>
              </a:solidFill>
            </a:endParaRPr>
          </a:p>
        </p:txBody>
      </p:sp>
    </p:spTree>
    <p:extLst>
      <p:ext uri="{BB962C8B-B14F-4D97-AF65-F5344CB8AC3E}">
        <p14:creationId xmlns:p14="http://schemas.microsoft.com/office/powerpoint/2010/main" val="88204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1631"/>
            <a:ext cx="12192000" cy="2640723"/>
          </a:xfrm>
          <a:ln>
            <a:noFill/>
          </a:ln>
        </p:spPr>
        <p:txBody>
          <a:bodyPr/>
          <a:lstStyle/>
          <a:p>
            <a:r>
              <a:rPr lang="en-US" sz="2800" dirty="0" smtClean="0"/>
              <a:t>We are pleased to announce</a:t>
            </a:r>
            <a:br>
              <a:rPr lang="en-US" sz="2800" dirty="0" smtClean="0"/>
            </a:br>
            <a:r>
              <a:rPr lang="en-US" sz="3600" dirty="0" smtClean="0"/>
              <a:t/>
            </a:r>
            <a:br>
              <a:rPr lang="en-US" sz="3600" dirty="0" smtClean="0"/>
            </a:br>
            <a:r>
              <a:rPr lang="en-US" sz="3600" dirty="0" smtClean="0"/>
              <a:t>The First Annual Conference and Exhibition</a:t>
            </a:r>
            <a:r>
              <a:rPr lang="en-US" dirty="0" smtClean="0"/>
              <a:t/>
            </a:r>
            <a:br>
              <a:rPr lang="en-US" dirty="0" smtClean="0"/>
            </a:br>
            <a:r>
              <a:rPr lang="en-US" sz="2800" dirty="0" smtClean="0"/>
              <a:t/>
            </a:r>
            <a:br>
              <a:rPr lang="en-US" sz="2800" dirty="0" smtClean="0"/>
            </a:br>
            <a:r>
              <a:rPr lang="en-US" sz="2800" dirty="0" smtClean="0"/>
              <a:t>11-13 May 2015</a:t>
            </a:r>
            <a:br>
              <a:rPr lang="en-US" sz="2800" dirty="0" smtClean="0"/>
            </a:br>
            <a:r>
              <a:rPr lang="en-US" sz="2800" dirty="0" smtClean="0"/>
              <a:t>Dubai, UAE</a:t>
            </a:r>
            <a:endParaRPr lang="en-US" sz="2800" dirty="0"/>
          </a:p>
        </p:txBody>
      </p:sp>
    </p:spTree>
    <p:extLst>
      <p:ext uri="{BB962C8B-B14F-4D97-AF65-F5344CB8AC3E}">
        <p14:creationId xmlns:p14="http://schemas.microsoft.com/office/powerpoint/2010/main" val="2079440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pPr algn="r"/>
            <a:r>
              <a:rPr lang="en-GB" dirty="0" smtClean="0"/>
              <a:t>Our Founding Board of Directors</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7917" r="2101" b="7569"/>
          <a:stretch/>
        </p:blipFill>
        <p:spPr>
          <a:xfrm>
            <a:off x="2803635" y="1282762"/>
            <a:ext cx="6584731" cy="293660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64952153"/>
              </p:ext>
            </p:extLst>
          </p:nvPr>
        </p:nvGraphicFramePr>
        <p:xfrm>
          <a:off x="7881" y="4513303"/>
          <a:ext cx="12241547" cy="2297411"/>
        </p:xfrm>
        <a:graphic>
          <a:graphicData uri="http://schemas.openxmlformats.org/drawingml/2006/table">
            <a:tbl>
              <a:tblPr firstRow="1" bandRow="1">
                <a:tableStyleId>{5C22544A-7EE6-4342-B048-85BDC9FD1C3A}</a:tableStyleId>
              </a:tblPr>
              <a:tblGrid>
                <a:gridCol w="5680144"/>
                <a:gridCol w="208280"/>
                <a:gridCol w="6353123"/>
              </a:tblGrid>
              <a:tr h="2297411">
                <a:tc>
                  <a:txBody>
                    <a:bodyPr/>
                    <a:lstStyle/>
                    <a:p>
                      <a:pPr marL="0" indent="0">
                        <a:lnSpc>
                          <a:spcPct val="100000"/>
                        </a:lnSpc>
                        <a:spcBef>
                          <a:spcPts val="600"/>
                        </a:spcBef>
                        <a:buFont typeface="Arial"/>
                        <a:buChar char="•"/>
                      </a:pPr>
                      <a:r>
                        <a:rPr lang="en-US" sz="1400" dirty="0" smtClean="0">
                          <a:solidFill>
                            <a:srgbClr val="00394E"/>
                          </a:solidFill>
                        </a:rPr>
                        <a:t>Dr. Mohammed </a:t>
                      </a:r>
                      <a:r>
                        <a:rPr lang="en-US" sz="1400" dirty="0" err="1" smtClean="0">
                          <a:solidFill>
                            <a:srgbClr val="00394E"/>
                          </a:solidFill>
                        </a:rPr>
                        <a:t>Alzarooni</a:t>
                      </a:r>
                      <a:r>
                        <a:rPr lang="en-US" sz="1400" baseline="0" dirty="0" smtClean="0">
                          <a:solidFill>
                            <a:srgbClr val="00394E"/>
                          </a:solidFill>
                        </a:rPr>
                        <a:t>, Chairman, UAE</a:t>
                      </a:r>
                      <a:r>
                        <a:rPr lang="en-US" sz="1400" dirty="0" smtClean="0">
                          <a:solidFill>
                            <a:srgbClr val="00394E"/>
                          </a:solidFill>
                        </a:rPr>
                        <a:t> </a:t>
                      </a:r>
                    </a:p>
                    <a:p>
                      <a:pPr marL="0" indent="0">
                        <a:lnSpc>
                          <a:spcPct val="100000"/>
                        </a:lnSpc>
                        <a:spcBef>
                          <a:spcPts val="600"/>
                        </a:spcBef>
                        <a:buFont typeface="Arial"/>
                        <a:buChar char="•"/>
                      </a:pPr>
                      <a:r>
                        <a:rPr lang="en-US" sz="1400" dirty="0" smtClean="0">
                          <a:solidFill>
                            <a:srgbClr val="00394E"/>
                          </a:solidFill>
                        </a:rPr>
                        <a:t>Pr. Fran</a:t>
                      </a:r>
                      <a:r>
                        <a:rPr lang="en-US" sz="1400" b="1" kern="1200" dirty="0" smtClean="0">
                          <a:solidFill>
                            <a:srgbClr val="00394E"/>
                          </a:solidFill>
                          <a:effectLst/>
                          <a:latin typeface="+mn-lt"/>
                          <a:ea typeface="+mn-ea"/>
                          <a:cs typeface="+mn-cs"/>
                        </a:rPr>
                        <a:t>ç</a:t>
                      </a:r>
                      <a:r>
                        <a:rPr lang="en-US" sz="1400" dirty="0" smtClean="0">
                          <a:solidFill>
                            <a:srgbClr val="00394E"/>
                          </a:solidFill>
                        </a:rPr>
                        <a:t>ois Bost – Academic expert, France</a:t>
                      </a:r>
                    </a:p>
                    <a:p>
                      <a:pPr marL="0" indent="0">
                        <a:lnSpc>
                          <a:spcPct val="100000"/>
                        </a:lnSpc>
                        <a:spcBef>
                          <a:spcPts val="600"/>
                        </a:spcBef>
                        <a:buFont typeface="Arial"/>
                        <a:buChar char="•"/>
                      </a:pPr>
                      <a:r>
                        <a:rPr lang="en-US" sz="1400" dirty="0" smtClean="0">
                          <a:solidFill>
                            <a:srgbClr val="00394E"/>
                          </a:solidFill>
                        </a:rPr>
                        <a:t>Ms. Julie Brown – Georgia Foreign Trade Zone, USA</a:t>
                      </a:r>
                    </a:p>
                    <a:p>
                      <a:pPr marL="0" indent="0">
                        <a:lnSpc>
                          <a:spcPct val="100000"/>
                        </a:lnSpc>
                        <a:spcBef>
                          <a:spcPts val="600"/>
                        </a:spcBef>
                        <a:buFont typeface="Arial"/>
                        <a:buChar char="•"/>
                      </a:pPr>
                      <a:r>
                        <a:rPr lang="en-US" sz="1400" dirty="0" smtClean="0">
                          <a:solidFill>
                            <a:srgbClr val="00394E"/>
                          </a:solidFill>
                        </a:rPr>
                        <a:t>Mr. Kenneth </a:t>
                      </a:r>
                      <a:r>
                        <a:rPr lang="en-US" sz="1400" dirty="0" err="1" smtClean="0">
                          <a:solidFill>
                            <a:srgbClr val="00394E"/>
                          </a:solidFill>
                        </a:rPr>
                        <a:t>Carlstedt</a:t>
                      </a:r>
                      <a:r>
                        <a:rPr lang="en-US" sz="1400" dirty="0" smtClean="0">
                          <a:solidFill>
                            <a:srgbClr val="00394E"/>
                          </a:solidFill>
                        </a:rPr>
                        <a:t> – National Association</a:t>
                      </a:r>
                      <a:r>
                        <a:rPr lang="en-US" sz="1400" baseline="0" dirty="0" smtClean="0">
                          <a:solidFill>
                            <a:srgbClr val="00394E"/>
                          </a:solidFill>
                        </a:rPr>
                        <a:t> of Foreign Trade Zones, USA</a:t>
                      </a:r>
                      <a:endParaRPr lang="en-US" sz="1400" dirty="0" smtClean="0">
                        <a:solidFill>
                          <a:srgbClr val="00394E"/>
                        </a:solidFill>
                      </a:endParaRPr>
                    </a:p>
                    <a:p>
                      <a:pPr marL="0" indent="0">
                        <a:lnSpc>
                          <a:spcPct val="100000"/>
                        </a:lnSpc>
                        <a:spcBef>
                          <a:spcPts val="600"/>
                        </a:spcBef>
                        <a:buFont typeface="Arial"/>
                        <a:buChar char="•"/>
                      </a:pPr>
                      <a:r>
                        <a:rPr lang="en-US" sz="1400" dirty="0" smtClean="0">
                          <a:solidFill>
                            <a:srgbClr val="00394E"/>
                          </a:solidFill>
                        </a:rPr>
                        <a:t>Mr. Dai </a:t>
                      </a:r>
                      <a:r>
                        <a:rPr lang="en-US" sz="1400" dirty="0" err="1" smtClean="0">
                          <a:solidFill>
                            <a:srgbClr val="00394E"/>
                          </a:solidFill>
                        </a:rPr>
                        <a:t>Haibo</a:t>
                      </a:r>
                      <a:r>
                        <a:rPr lang="en-US" sz="1400" dirty="0" smtClean="0">
                          <a:solidFill>
                            <a:srgbClr val="00394E"/>
                          </a:solidFill>
                        </a:rPr>
                        <a:t> – China Shanghai Pilot Free Trade Zone Administration, China</a:t>
                      </a:r>
                    </a:p>
                    <a:p>
                      <a:pPr marL="0" indent="0">
                        <a:lnSpc>
                          <a:spcPct val="100000"/>
                        </a:lnSpc>
                        <a:spcBef>
                          <a:spcPts val="600"/>
                        </a:spcBef>
                        <a:buFont typeface="Arial"/>
                        <a:buChar char="•"/>
                      </a:pPr>
                      <a:r>
                        <a:rPr lang="en-US" sz="1400" dirty="0" smtClean="0">
                          <a:solidFill>
                            <a:srgbClr val="00394E"/>
                          </a:solidFill>
                        </a:rPr>
                        <a:t>Mr. </a:t>
                      </a:r>
                      <a:r>
                        <a:rPr lang="en-US" sz="1400" dirty="0" err="1" smtClean="0">
                          <a:solidFill>
                            <a:srgbClr val="00394E"/>
                          </a:solidFill>
                        </a:rPr>
                        <a:t>Isidoro</a:t>
                      </a:r>
                      <a:r>
                        <a:rPr lang="en-US" sz="1400" dirty="0" smtClean="0">
                          <a:solidFill>
                            <a:srgbClr val="00394E"/>
                          </a:solidFill>
                        </a:rPr>
                        <a:t> </a:t>
                      </a:r>
                      <a:r>
                        <a:rPr lang="en-US" sz="1400" dirty="0" err="1" smtClean="0">
                          <a:solidFill>
                            <a:srgbClr val="00394E"/>
                          </a:solidFill>
                        </a:rPr>
                        <a:t>Hodara</a:t>
                      </a:r>
                      <a:r>
                        <a:rPr lang="en-US" sz="1400" dirty="0" smtClean="0">
                          <a:solidFill>
                            <a:srgbClr val="00394E"/>
                          </a:solidFill>
                        </a:rPr>
                        <a:t> – </a:t>
                      </a:r>
                      <a:r>
                        <a:rPr lang="en-US" sz="1400" dirty="0" err="1" smtClean="0">
                          <a:solidFill>
                            <a:srgbClr val="00394E"/>
                          </a:solidFill>
                        </a:rPr>
                        <a:t>Zonamerica</a:t>
                      </a:r>
                      <a:r>
                        <a:rPr lang="en-US" sz="1400" dirty="0" smtClean="0">
                          <a:solidFill>
                            <a:srgbClr val="00394E"/>
                          </a:solidFill>
                        </a:rPr>
                        <a:t>, Uruguay</a:t>
                      </a:r>
                    </a:p>
                    <a:p>
                      <a:pPr marL="0" indent="0">
                        <a:lnSpc>
                          <a:spcPct val="100000"/>
                        </a:lnSpc>
                        <a:spcBef>
                          <a:spcPts val="600"/>
                        </a:spcBef>
                        <a:buFont typeface="Arial"/>
                        <a:buChar char="•"/>
                      </a:pPr>
                      <a:r>
                        <a:rPr lang="en-US" sz="1400" dirty="0" smtClean="0">
                          <a:solidFill>
                            <a:srgbClr val="00394E"/>
                          </a:solidFill>
                        </a:rPr>
                        <a:t>Ms. Rose Hynes – Shannon Airport&amp; FZ Authority, Ireland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spcBef>
                          <a:spcPts val="600"/>
                        </a:spcBef>
                      </a:pPr>
                      <a:endParaRPr lang="en-GB" sz="1400" dirty="0">
                        <a:solidFill>
                          <a:srgbClr val="00394E"/>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600"/>
                        </a:spcBef>
                        <a:buFont typeface="Arial"/>
                        <a:buChar char="•"/>
                      </a:pPr>
                      <a:r>
                        <a:rPr lang="en-US" sz="1400" dirty="0" smtClean="0">
                          <a:solidFill>
                            <a:srgbClr val="00394E"/>
                          </a:solidFill>
                        </a:rPr>
                        <a:t>Mr. Martin Ibarra – Legal expert, Colombia</a:t>
                      </a:r>
                    </a:p>
                    <a:p>
                      <a:pPr marL="0" indent="0">
                        <a:lnSpc>
                          <a:spcPct val="100000"/>
                        </a:lnSpc>
                        <a:spcBef>
                          <a:spcPts val="600"/>
                        </a:spcBef>
                        <a:buFont typeface="Arial"/>
                        <a:buChar char="•"/>
                      </a:pPr>
                      <a:r>
                        <a:rPr lang="en-US" sz="1400" dirty="0" smtClean="0">
                          <a:solidFill>
                            <a:srgbClr val="00394E"/>
                          </a:solidFill>
                        </a:rPr>
                        <a:t>Mr. Nasser  </a:t>
                      </a:r>
                      <a:r>
                        <a:rPr lang="en-US" sz="1400" dirty="0" err="1" smtClean="0">
                          <a:solidFill>
                            <a:srgbClr val="00394E"/>
                          </a:solidFill>
                        </a:rPr>
                        <a:t>AlMadani</a:t>
                      </a:r>
                      <a:r>
                        <a:rPr lang="en-US" sz="1400" dirty="0" smtClean="0">
                          <a:solidFill>
                            <a:srgbClr val="00394E"/>
                          </a:solidFill>
                        </a:rPr>
                        <a:t> – Dubai Airport Free Zone, UAE</a:t>
                      </a:r>
                    </a:p>
                    <a:p>
                      <a:pPr marL="0" indent="0">
                        <a:lnSpc>
                          <a:spcPct val="100000"/>
                        </a:lnSpc>
                        <a:spcBef>
                          <a:spcPts val="600"/>
                        </a:spcBef>
                        <a:buFont typeface="Arial"/>
                        <a:buChar char="•"/>
                      </a:pPr>
                      <a:r>
                        <a:rPr lang="en-US" sz="1400" dirty="0" smtClean="0">
                          <a:solidFill>
                            <a:srgbClr val="00394E"/>
                          </a:solidFill>
                        </a:rPr>
                        <a:t>Mr. PC </a:t>
                      </a:r>
                      <a:r>
                        <a:rPr lang="en-US" sz="1400" dirty="0" err="1" smtClean="0">
                          <a:solidFill>
                            <a:srgbClr val="00394E"/>
                          </a:solidFill>
                        </a:rPr>
                        <a:t>Nambiar</a:t>
                      </a:r>
                      <a:r>
                        <a:rPr lang="en-US" sz="1400" dirty="0" smtClean="0">
                          <a:solidFill>
                            <a:srgbClr val="00394E"/>
                          </a:solidFill>
                        </a:rPr>
                        <a:t> – EPCES, India</a:t>
                      </a:r>
                    </a:p>
                    <a:p>
                      <a:pPr marL="0" indent="0">
                        <a:lnSpc>
                          <a:spcPct val="100000"/>
                        </a:lnSpc>
                        <a:spcBef>
                          <a:spcPts val="600"/>
                        </a:spcBef>
                        <a:buFont typeface="Arial"/>
                        <a:buChar char="•"/>
                      </a:pPr>
                      <a:r>
                        <a:rPr lang="en-US" sz="1400" dirty="0" smtClean="0">
                          <a:solidFill>
                            <a:srgbClr val="00394E"/>
                          </a:solidFill>
                        </a:rPr>
                        <a:t>Mr. Chris </a:t>
                      </a:r>
                      <a:r>
                        <a:rPr lang="en-US" sz="1400" dirty="0" err="1" smtClean="0">
                          <a:solidFill>
                            <a:srgbClr val="00394E"/>
                          </a:solidFill>
                        </a:rPr>
                        <a:t>Ndibe</a:t>
                      </a:r>
                      <a:r>
                        <a:rPr lang="en-US" sz="1400" dirty="0" smtClean="0">
                          <a:solidFill>
                            <a:srgbClr val="00394E"/>
                          </a:solidFill>
                        </a:rPr>
                        <a:t> – Africa Free Zones Association, Nigeria</a:t>
                      </a:r>
                    </a:p>
                    <a:p>
                      <a:pPr marL="0" indent="0">
                        <a:lnSpc>
                          <a:spcPct val="100000"/>
                        </a:lnSpc>
                        <a:spcBef>
                          <a:spcPts val="600"/>
                        </a:spcBef>
                        <a:buFont typeface="Arial"/>
                        <a:buChar char="•"/>
                      </a:pPr>
                      <a:r>
                        <a:rPr lang="en-US" sz="1400" dirty="0" smtClean="0">
                          <a:solidFill>
                            <a:srgbClr val="00394E"/>
                          </a:solidFill>
                        </a:rPr>
                        <a:t>Mr. Luis </a:t>
                      </a:r>
                      <a:r>
                        <a:rPr lang="en-US" sz="1400" dirty="0" err="1" smtClean="0">
                          <a:solidFill>
                            <a:srgbClr val="00394E"/>
                          </a:solidFill>
                        </a:rPr>
                        <a:t>Pellerano</a:t>
                      </a:r>
                      <a:r>
                        <a:rPr lang="en-US" sz="1400" dirty="0" smtClean="0">
                          <a:solidFill>
                            <a:srgbClr val="00394E"/>
                          </a:solidFill>
                        </a:rPr>
                        <a:t>†– Free Zones</a:t>
                      </a:r>
                      <a:r>
                        <a:rPr lang="en-US" sz="1400" baseline="0" dirty="0" smtClean="0">
                          <a:solidFill>
                            <a:srgbClr val="00394E"/>
                          </a:solidFill>
                        </a:rPr>
                        <a:t> Association of the Americas, Dominican Republic</a:t>
                      </a:r>
                      <a:endParaRPr lang="en-US" sz="1400" dirty="0" smtClean="0">
                        <a:solidFill>
                          <a:srgbClr val="00394E"/>
                        </a:solidFill>
                      </a:endParaRPr>
                    </a:p>
                    <a:p>
                      <a:pPr marL="0" indent="0">
                        <a:lnSpc>
                          <a:spcPct val="100000"/>
                        </a:lnSpc>
                        <a:spcBef>
                          <a:spcPts val="600"/>
                        </a:spcBef>
                        <a:buFont typeface="Arial"/>
                        <a:buChar char="•"/>
                      </a:pPr>
                      <a:r>
                        <a:rPr lang="en-US" sz="1400" dirty="0" smtClean="0">
                          <a:solidFill>
                            <a:srgbClr val="00394E"/>
                          </a:solidFill>
                        </a:rPr>
                        <a:t>Mr. Jose Luis Rodriquez – Barcelona ZF, Spain</a:t>
                      </a:r>
                    </a:p>
                    <a:p>
                      <a:pPr marL="0" indent="0">
                        <a:lnSpc>
                          <a:spcPct val="100000"/>
                        </a:lnSpc>
                        <a:spcBef>
                          <a:spcPts val="600"/>
                        </a:spcBef>
                        <a:buFont typeface="Arial"/>
                        <a:buChar char="•"/>
                      </a:pPr>
                      <a:r>
                        <a:rPr lang="en-US" sz="1400" dirty="0" smtClean="0">
                          <a:solidFill>
                            <a:srgbClr val="00394E"/>
                          </a:solidFill>
                        </a:rPr>
                        <a:t>Mr. Mehdi </a:t>
                      </a:r>
                      <a:r>
                        <a:rPr lang="en-US" sz="1400" dirty="0" err="1" smtClean="0">
                          <a:solidFill>
                            <a:srgbClr val="00394E"/>
                          </a:solidFill>
                        </a:rPr>
                        <a:t>Tazi</a:t>
                      </a:r>
                      <a:r>
                        <a:rPr lang="en-US" sz="1400" dirty="0" smtClean="0">
                          <a:solidFill>
                            <a:srgbClr val="00394E"/>
                          </a:solidFill>
                        </a:rPr>
                        <a:t> – Tangier Free Zone, Morocco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04</a:t>
            </a:r>
            <a:endParaRPr lang="en-US" dirty="0"/>
          </a:p>
        </p:txBody>
      </p:sp>
    </p:spTree>
    <p:extLst>
      <p:ext uri="{BB962C8B-B14F-4D97-AF65-F5344CB8AC3E}">
        <p14:creationId xmlns:p14="http://schemas.microsoft.com/office/powerpoint/2010/main" val="192729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pPr algn="ctr"/>
            <a:r>
              <a:rPr lang="en-GB" sz="2800" dirty="0" smtClean="0"/>
              <a:t>Meeting of the Board of Directors, CEO and Advisors</a:t>
            </a:r>
          </a:p>
          <a:p>
            <a:pPr algn="ctr"/>
            <a:r>
              <a:rPr lang="en-GB" sz="2800" dirty="0" smtClean="0"/>
              <a:t>3</a:t>
            </a:r>
            <a:r>
              <a:rPr lang="en-GB" sz="2800" baseline="30000" dirty="0" smtClean="0"/>
              <a:t>rd</a:t>
            </a:r>
            <a:r>
              <a:rPr lang="en-GB" sz="2800" dirty="0" smtClean="0"/>
              <a:t> November 2014</a:t>
            </a:r>
            <a:endParaRPr lang="en-GB" sz="2800" dirty="0"/>
          </a:p>
        </p:txBody>
      </p:sp>
      <p:sp>
        <p:nvSpPr>
          <p:cNvPr id="7" name="Title 10"/>
          <p:cNvSpPr>
            <a:spLocks noGrp="1"/>
          </p:cNvSpPr>
          <p:nvPr>
            <p:ph type="title"/>
          </p:nvPr>
        </p:nvSpPr>
        <p:spPr>
          <a:xfrm>
            <a:off x="11647053" y="6339940"/>
            <a:ext cx="476632" cy="369332"/>
          </a:xfrm>
        </p:spPr>
        <p:txBody>
          <a:bodyPr/>
          <a:lstStyle/>
          <a:p>
            <a:r>
              <a:rPr lang="en-US" dirty="0" smtClean="0"/>
              <a:t>05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95970812"/>
              </p:ext>
            </p:extLst>
          </p:nvPr>
        </p:nvGraphicFramePr>
        <p:xfrm>
          <a:off x="7881" y="4513303"/>
          <a:ext cx="12184119" cy="2331720"/>
        </p:xfrm>
        <a:graphic>
          <a:graphicData uri="http://schemas.openxmlformats.org/drawingml/2006/table">
            <a:tbl>
              <a:tblPr firstRow="1" bandRow="1">
                <a:tableStyleId>{5C22544A-7EE6-4342-B048-85BDC9FD1C3A}</a:tableStyleId>
              </a:tblPr>
              <a:tblGrid>
                <a:gridCol w="5751352"/>
                <a:gridCol w="6432767"/>
              </a:tblGrid>
              <a:tr h="2297411">
                <a:tc>
                  <a:txBody>
                    <a:bodyPr/>
                    <a:lstStyle/>
                    <a:p>
                      <a:pPr marL="0" indent="0">
                        <a:lnSpc>
                          <a:spcPct val="100000"/>
                        </a:lnSpc>
                        <a:spcBef>
                          <a:spcPts val="600"/>
                        </a:spcBef>
                        <a:buFont typeface="Arial"/>
                        <a:buChar char="•"/>
                      </a:pPr>
                      <a:r>
                        <a:rPr lang="en-US" sz="1400" dirty="0" smtClean="0">
                          <a:solidFill>
                            <a:srgbClr val="00394E"/>
                          </a:solidFill>
                        </a:rPr>
                        <a:t>Dr. Mohammed </a:t>
                      </a:r>
                      <a:r>
                        <a:rPr lang="en-US" sz="1400" dirty="0" err="1" smtClean="0">
                          <a:solidFill>
                            <a:srgbClr val="00394E"/>
                          </a:solidFill>
                        </a:rPr>
                        <a:t>Alzarooni</a:t>
                      </a:r>
                      <a:r>
                        <a:rPr lang="en-US" sz="1400" baseline="0" dirty="0" smtClean="0">
                          <a:solidFill>
                            <a:srgbClr val="00394E"/>
                          </a:solidFill>
                        </a:rPr>
                        <a:t>, Chairman, UAE</a:t>
                      </a:r>
                      <a:r>
                        <a:rPr lang="en-US" sz="1400" dirty="0" smtClean="0">
                          <a:solidFill>
                            <a:srgbClr val="00394E"/>
                          </a:solidFill>
                        </a:rPr>
                        <a:t> </a:t>
                      </a:r>
                    </a:p>
                    <a:p>
                      <a:pPr marL="0" indent="0">
                        <a:lnSpc>
                          <a:spcPct val="100000"/>
                        </a:lnSpc>
                        <a:spcBef>
                          <a:spcPts val="600"/>
                        </a:spcBef>
                        <a:buFont typeface="Arial"/>
                        <a:buChar char="•"/>
                      </a:pPr>
                      <a:r>
                        <a:rPr lang="en-US" sz="1400" dirty="0" smtClean="0">
                          <a:solidFill>
                            <a:srgbClr val="00394E"/>
                          </a:solidFill>
                        </a:rPr>
                        <a:t>Pr. Fran</a:t>
                      </a:r>
                      <a:r>
                        <a:rPr lang="en-US" sz="1400" b="1" kern="1200" dirty="0" smtClean="0">
                          <a:solidFill>
                            <a:srgbClr val="00394E"/>
                          </a:solidFill>
                          <a:effectLst/>
                          <a:latin typeface="+mn-lt"/>
                          <a:ea typeface="+mn-ea"/>
                          <a:cs typeface="+mn-cs"/>
                        </a:rPr>
                        <a:t>ç</a:t>
                      </a:r>
                      <a:r>
                        <a:rPr lang="en-US" sz="1400" dirty="0" smtClean="0">
                          <a:solidFill>
                            <a:srgbClr val="00394E"/>
                          </a:solidFill>
                        </a:rPr>
                        <a:t>ois Bost – Academic expert, France</a:t>
                      </a:r>
                    </a:p>
                    <a:p>
                      <a:pPr marL="0" indent="0">
                        <a:lnSpc>
                          <a:spcPct val="100000"/>
                        </a:lnSpc>
                        <a:spcBef>
                          <a:spcPts val="600"/>
                        </a:spcBef>
                        <a:buFont typeface="Arial"/>
                        <a:buChar char="•"/>
                      </a:pPr>
                      <a:r>
                        <a:rPr lang="en-US" sz="1400" dirty="0" smtClean="0">
                          <a:solidFill>
                            <a:srgbClr val="00394E"/>
                          </a:solidFill>
                        </a:rPr>
                        <a:t>Ms. Julie Brown – Georgia Foreign Trade Zone, USA</a:t>
                      </a:r>
                    </a:p>
                    <a:p>
                      <a:pPr marL="0" indent="0">
                        <a:lnSpc>
                          <a:spcPct val="100000"/>
                        </a:lnSpc>
                        <a:spcBef>
                          <a:spcPts val="600"/>
                        </a:spcBef>
                        <a:buFont typeface="Arial"/>
                        <a:buChar char="•"/>
                      </a:pPr>
                      <a:r>
                        <a:rPr lang="en-US" sz="1400" dirty="0" smtClean="0">
                          <a:solidFill>
                            <a:srgbClr val="00394E"/>
                          </a:solidFill>
                        </a:rPr>
                        <a:t>Mr. Kenneth </a:t>
                      </a:r>
                      <a:r>
                        <a:rPr lang="en-US" sz="1400" dirty="0" err="1" smtClean="0">
                          <a:solidFill>
                            <a:srgbClr val="00394E"/>
                          </a:solidFill>
                        </a:rPr>
                        <a:t>Carlstedt</a:t>
                      </a:r>
                      <a:r>
                        <a:rPr lang="en-US" sz="1400" dirty="0" smtClean="0">
                          <a:solidFill>
                            <a:srgbClr val="00394E"/>
                          </a:solidFill>
                        </a:rPr>
                        <a:t> – National Association</a:t>
                      </a:r>
                      <a:r>
                        <a:rPr lang="en-US" sz="1400" baseline="0" dirty="0" smtClean="0">
                          <a:solidFill>
                            <a:srgbClr val="00394E"/>
                          </a:solidFill>
                        </a:rPr>
                        <a:t> of Foreign Trade Zones, USA</a:t>
                      </a:r>
                      <a:endParaRPr lang="en-US" sz="1400" dirty="0" smtClean="0">
                        <a:solidFill>
                          <a:srgbClr val="00394E"/>
                        </a:solidFill>
                      </a:endParaRPr>
                    </a:p>
                    <a:p>
                      <a:pPr marL="0" indent="0">
                        <a:lnSpc>
                          <a:spcPct val="100000"/>
                        </a:lnSpc>
                        <a:spcBef>
                          <a:spcPts val="600"/>
                        </a:spcBef>
                        <a:buFont typeface="Arial"/>
                        <a:buChar char="•"/>
                      </a:pPr>
                      <a:r>
                        <a:rPr lang="en-US" sz="1400" dirty="0" smtClean="0">
                          <a:solidFill>
                            <a:srgbClr val="00394E"/>
                          </a:solidFill>
                        </a:rPr>
                        <a:t>Dr. Samir </a:t>
                      </a:r>
                      <a:r>
                        <a:rPr lang="en-US" sz="1400" dirty="0" err="1" smtClean="0">
                          <a:solidFill>
                            <a:srgbClr val="00394E"/>
                          </a:solidFill>
                        </a:rPr>
                        <a:t>Hamrouni</a:t>
                      </a:r>
                      <a:r>
                        <a:rPr lang="en-US" sz="1400" dirty="0" smtClean="0">
                          <a:solidFill>
                            <a:srgbClr val="00394E"/>
                          </a:solidFill>
                        </a:rPr>
                        <a:t> – CEO World Free Zones Organization</a:t>
                      </a:r>
                    </a:p>
                    <a:p>
                      <a:pPr marL="0" indent="0">
                        <a:lnSpc>
                          <a:spcPct val="100000"/>
                        </a:lnSpc>
                        <a:spcBef>
                          <a:spcPts val="600"/>
                        </a:spcBef>
                        <a:buFont typeface="Arial"/>
                        <a:buChar char="•"/>
                      </a:pPr>
                      <a:r>
                        <a:rPr lang="en-US" sz="1400" dirty="0" smtClean="0">
                          <a:solidFill>
                            <a:srgbClr val="00394E"/>
                          </a:solidFill>
                        </a:rPr>
                        <a:t>Ms. Rose Hynes – Shannon Airport&amp; FZ Authority, Ireland</a:t>
                      </a:r>
                    </a:p>
                    <a:p>
                      <a:pPr marL="0" marR="0" indent="0" algn="l" defTabSz="914400" rtl="0" eaLnBrk="1" fontAlgn="auto" latinLnBrk="0" hangingPunct="1">
                        <a:lnSpc>
                          <a:spcPct val="100000"/>
                        </a:lnSpc>
                        <a:spcBef>
                          <a:spcPts val="600"/>
                        </a:spcBef>
                        <a:spcAft>
                          <a:spcPts val="0"/>
                        </a:spcAft>
                        <a:buClrTx/>
                        <a:buSzTx/>
                        <a:buFont typeface="Arial"/>
                        <a:buChar char="•"/>
                        <a:tabLst/>
                        <a:defRPr/>
                      </a:pPr>
                      <a:r>
                        <a:rPr lang="en-US" sz="1400" dirty="0" smtClean="0">
                          <a:solidFill>
                            <a:srgbClr val="00394E"/>
                          </a:solidFill>
                        </a:rPr>
                        <a:t>Mr. Martin Ibarra – Legal expert, Colombia</a:t>
                      </a:r>
                    </a:p>
                    <a:p>
                      <a:pPr marL="0" marR="0" indent="0" algn="l" defTabSz="914400" rtl="0" eaLnBrk="1" fontAlgn="auto" latinLnBrk="0" hangingPunct="1">
                        <a:lnSpc>
                          <a:spcPct val="100000"/>
                        </a:lnSpc>
                        <a:spcBef>
                          <a:spcPts val="600"/>
                        </a:spcBef>
                        <a:spcAft>
                          <a:spcPts val="0"/>
                        </a:spcAft>
                        <a:buClrTx/>
                        <a:buSzTx/>
                        <a:buFont typeface="Arial"/>
                        <a:buChar char="•"/>
                        <a:tabLst/>
                        <a:defRPr/>
                      </a:pPr>
                      <a:r>
                        <a:rPr lang="en-US" sz="1400" dirty="0" smtClean="0">
                          <a:solidFill>
                            <a:srgbClr val="00394E"/>
                          </a:solidFill>
                        </a:rPr>
                        <a:t>Mr. Lewis </a:t>
                      </a:r>
                      <a:r>
                        <a:rPr lang="en-US" sz="1400" dirty="0" err="1" smtClean="0">
                          <a:solidFill>
                            <a:srgbClr val="00394E"/>
                          </a:solidFill>
                        </a:rPr>
                        <a:t>Leibowitz</a:t>
                      </a:r>
                      <a:r>
                        <a:rPr lang="en-US" sz="1400" dirty="0" smtClean="0">
                          <a:solidFill>
                            <a:srgbClr val="00394E"/>
                          </a:solidFill>
                        </a:rPr>
                        <a:t> – Legal</a:t>
                      </a:r>
                      <a:r>
                        <a:rPr lang="en-US" sz="1400" baseline="0" dirty="0" smtClean="0">
                          <a:solidFill>
                            <a:srgbClr val="00394E"/>
                          </a:solidFill>
                        </a:rPr>
                        <a:t> expert, USA</a:t>
                      </a:r>
                      <a:endParaRPr lang="en-US" sz="1400" dirty="0" smtClean="0">
                        <a:solidFill>
                          <a:srgbClr val="00394E"/>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00000"/>
                        </a:lnSpc>
                        <a:spcBef>
                          <a:spcPts val="600"/>
                        </a:spcBef>
                        <a:buFont typeface="Arial"/>
                        <a:buChar char="•"/>
                      </a:pPr>
                      <a:r>
                        <a:rPr lang="en-US" sz="1400" dirty="0" smtClean="0">
                          <a:solidFill>
                            <a:srgbClr val="00394E"/>
                          </a:solidFill>
                        </a:rPr>
                        <a:t>Mr. Nasser </a:t>
                      </a:r>
                      <a:r>
                        <a:rPr lang="en-US" sz="1400" dirty="0" err="1" smtClean="0">
                          <a:solidFill>
                            <a:srgbClr val="00394E"/>
                          </a:solidFill>
                        </a:rPr>
                        <a:t>AlMadani</a:t>
                      </a:r>
                      <a:r>
                        <a:rPr lang="en-US" sz="1400" dirty="0" smtClean="0">
                          <a:solidFill>
                            <a:srgbClr val="00394E"/>
                          </a:solidFill>
                        </a:rPr>
                        <a:t> – Dubai Airport Free Zone, UAE</a:t>
                      </a:r>
                    </a:p>
                    <a:p>
                      <a:pPr marL="0" indent="0">
                        <a:lnSpc>
                          <a:spcPct val="100000"/>
                        </a:lnSpc>
                        <a:spcBef>
                          <a:spcPts val="600"/>
                        </a:spcBef>
                        <a:buFont typeface="Arial"/>
                        <a:buChar char="•"/>
                      </a:pPr>
                      <a:r>
                        <a:rPr lang="en-US" sz="1400" dirty="0" smtClean="0">
                          <a:solidFill>
                            <a:srgbClr val="00394E"/>
                          </a:solidFill>
                        </a:rPr>
                        <a:t>Mr. PC </a:t>
                      </a:r>
                      <a:r>
                        <a:rPr lang="en-US" sz="1400" dirty="0" err="1" smtClean="0">
                          <a:solidFill>
                            <a:srgbClr val="00394E"/>
                          </a:solidFill>
                        </a:rPr>
                        <a:t>Nambiar</a:t>
                      </a:r>
                      <a:r>
                        <a:rPr lang="en-US" sz="1400" dirty="0" smtClean="0">
                          <a:solidFill>
                            <a:srgbClr val="00394E"/>
                          </a:solidFill>
                        </a:rPr>
                        <a:t> – EPCES, India</a:t>
                      </a:r>
                    </a:p>
                    <a:p>
                      <a:pPr marL="0" indent="0">
                        <a:lnSpc>
                          <a:spcPct val="100000"/>
                        </a:lnSpc>
                        <a:spcBef>
                          <a:spcPts val="600"/>
                        </a:spcBef>
                        <a:buFont typeface="Arial"/>
                        <a:buChar char="•"/>
                      </a:pPr>
                      <a:r>
                        <a:rPr lang="en-US" sz="1400" dirty="0" smtClean="0">
                          <a:solidFill>
                            <a:srgbClr val="00394E"/>
                          </a:solidFill>
                        </a:rPr>
                        <a:t>Mr. Chris </a:t>
                      </a:r>
                      <a:r>
                        <a:rPr lang="en-US" sz="1400" dirty="0" err="1" smtClean="0">
                          <a:solidFill>
                            <a:srgbClr val="00394E"/>
                          </a:solidFill>
                        </a:rPr>
                        <a:t>Ndibe</a:t>
                      </a:r>
                      <a:r>
                        <a:rPr lang="en-US" sz="1400" dirty="0" smtClean="0">
                          <a:solidFill>
                            <a:srgbClr val="00394E"/>
                          </a:solidFill>
                        </a:rPr>
                        <a:t> – Africa Free Zones Association, Nigeria</a:t>
                      </a:r>
                    </a:p>
                    <a:p>
                      <a:pPr marL="0" indent="0">
                        <a:lnSpc>
                          <a:spcPct val="100000"/>
                        </a:lnSpc>
                        <a:spcBef>
                          <a:spcPts val="600"/>
                        </a:spcBef>
                        <a:buFont typeface="Arial"/>
                        <a:buChar char="•"/>
                      </a:pPr>
                      <a:r>
                        <a:rPr lang="en-US" sz="1400" dirty="0" smtClean="0">
                          <a:solidFill>
                            <a:srgbClr val="00394E"/>
                          </a:solidFill>
                        </a:rPr>
                        <a:t>Mr. Juan</a:t>
                      </a:r>
                      <a:r>
                        <a:rPr lang="en-US" sz="1400" baseline="0" dirty="0" smtClean="0">
                          <a:solidFill>
                            <a:srgbClr val="00394E"/>
                          </a:solidFill>
                        </a:rPr>
                        <a:t> Pablo Rivera - </a:t>
                      </a:r>
                      <a:r>
                        <a:rPr lang="en-US" sz="1400" dirty="0" smtClean="0">
                          <a:solidFill>
                            <a:srgbClr val="00394E"/>
                          </a:solidFill>
                        </a:rPr>
                        <a:t>Free Zones</a:t>
                      </a:r>
                      <a:r>
                        <a:rPr lang="en-US" sz="1400" baseline="0" dirty="0" smtClean="0">
                          <a:solidFill>
                            <a:srgbClr val="00394E"/>
                          </a:solidFill>
                        </a:rPr>
                        <a:t> Association of the Americas, Dominican Republic</a:t>
                      </a:r>
                      <a:endParaRPr lang="en-US" sz="1400" dirty="0" smtClean="0">
                        <a:solidFill>
                          <a:srgbClr val="00394E"/>
                        </a:solidFill>
                      </a:endParaRPr>
                    </a:p>
                    <a:p>
                      <a:pPr marL="0" indent="0">
                        <a:lnSpc>
                          <a:spcPct val="100000"/>
                        </a:lnSpc>
                        <a:spcBef>
                          <a:spcPts val="600"/>
                        </a:spcBef>
                        <a:buFont typeface="Arial"/>
                        <a:buChar char="•"/>
                      </a:pPr>
                      <a:r>
                        <a:rPr lang="en-US" sz="1400" dirty="0" smtClean="0">
                          <a:solidFill>
                            <a:srgbClr val="00394E"/>
                          </a:solidFill>
                        </a:rPr>
                        <a:t>Mr. Jose Luis Rodriquez – Barcelona ZF, Spain</a:t>
                      </a:r>
                    </a:p>
                    <a:p>
                      <a:pPr marL="0" indent="0">
                        <a:lnSpc>
                          <a:spcPct val="100000"/>
                        </a:lnSpc>
                        <a:spcBef>
                          <a:spcPts val="600"/>
                        </a:spcBef>
                        <a:buFont typeface="Arial"/>
                        <a:buChar char="•"/>
                      </a:pPr>
                      <a:r>
                        <a:rPr lang="en-US" sz="1400" dirty="0" smtClean="0">
                          <a:solidFill>
                            <a:srgbClr val="00394E"/>
                          </a:solidFill>
                        </a:rPr>
                        <a:t>Mr. Luis </a:t>
                      </a:r>
                      <a:r>
                        <a:rPr lang="en-US" sz="1400" dirty="0" err="1" smtClean="0">
                          <a:solidFill>
                            <a:srgbClr val="00394E"/>
                          </a:solidFill>
                        </a:rPr>
                        <a:t>Sanz</a:t>
                      </a:r>
                      <a:r>
                        <a:rPr lang="en-US" sz="1400" dirty="0" smtClean="0">
                          <a:solidFill>
                            <a:srgbClr val="00394E"/>
                          </a:solidFill>
                        </a:rPr>
                        <a:t> – </a:t>
                      </a:r>
                    </a:p>
                    <a:p>
                      <a:pPr marL="0" indent="0">
                        <a:lnSpc>
                          <a:spcPct val="100000"/>
                        </a:lnSpc>
                        <a:spcBef>
                          <a:spcPts val="600"/>
                        </a:spcBef>
                        <a:buFont typeface="Arial"/>
                        <a:buChar char="•"/>
                      </a:pPr>
                      <a:r>
                        <a:rPr lang="en-US" sz="1400" dirty="0" smtClean="0">
                          <a:solidFill>
                            <a:srgbClr val="00394E"/>
                          </a:solidFill>
                        </a:rPr>
                        <a:t>Mr. Mehdi </a:t>
                      </a:r>
                      <a:r>
                        <a:rPr lang="en-US" sz="1400" dirty="0" err="1" smtClean="0">
                          <a:solidFill>
                            <a:srgbClr val="00394E"/>
                          </a:solidFill>
                        </a:rPr>
                        <a:t>Tazi</a:t>
                      </a:r>
                      <a:r>
                        <a:rPr lang="en-US" sz="1400" dirty="0" smtClean="0">
                          <a:solidFill>
                            <a:srgbClr val="00394E"/>
                          </a:solidFill>
                        </a:rPr>
                        <a:t> – Tangier Free Zone, Morocco</a:t>
                      </a:r>
                    </a:p>
                    <a:p>
                      <a:pPr marL="0" indent="0">
                        <a:lnSpc>
                          <a:spcPct val="100000"/>
                        </a:lnSpc>
                        <a:spcBef>
                          <a:spcPts val="600"/>
                        </a:spcBef>
                        <a:buFont typeface="Arial"/>
                        <a:buChar char="•"/>
                      </a:pPr>
                      <a:r>
                        <a:rPr lang="en-US" sz="1400" dirty="0" smtClean="0">
                          <a:solidFill>
                            <a:srgbClr val="00394E"/>
                          </a:solidFill>
                        </a:rPr>
                        <a:t>Mr. Warren Thomson – Legal expert,</a:t>
                      </a:r>
                      <a:r>
                        <a:rPr lang="en-US" sz="1400" baseline="0" dirty="0" smtClean="0">
                          <a:solidFill>
                            <a:srgbClr val="00394E"/>
                          </a:solidFill>
                        </a:rPr>
                        <a:t> UAE</a:t>
                      </a:r>
                      <a:endParaRPr lang="en-US" sz="1400" dirty="0" smtClean="0">
                        <a:solidFill>
                          <a:srgbClr val="00394E"/>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40698"/>
            <a:ext cx="8324850" cy="3196522"/>
          </a:xfrm>
          <a:prstGeom prst="rect">
            <a:avLst/>
          </a:prstGeom>
        </p:spPr>
      </p:pic>
    </p:spTree>
    <p:extLst>
      <p:ext uri="{BB962C8B-B14F-4D97-AF65-F5344CB8AC3E}">
        <p14:creationId xmlns:p14="http://schemas.microsoft.com/office/powerpoint/2010/main" val="2025783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950" y="2961568"/>
            <a:ext cx="11976099" cy="3002504"/>
          </a:xfrm>
          <a:prstGeom prst="rect">
            <a:avLst/>
          </a:prstGeom>
          <a:solidFill>
            <a:srgbClr val="DCC26A"/>
          </a:solidFill>
        </p:spPr>
        <p:style>
          <a:lnRef idx="0">
            <a:schemeClr val="dk1">
              <a:hueOff val="0"/>
              <a:satOff val="0"/>
              <a:lumOff val="0"/>
              <a:alphaOff val="0"/>
            </a:schemeClr>
          </a:lnRef>
          <a:fillRef idx="1">
            <a:scrgbClr r="0" g="0" b="0"/>
          </a:fillRef>
          <a:effectRef idx="0">
            <a:schemeClr val="accent5">
              <a:shade val="90000"/>
              <a:hueOff val="0"/>
              <a:satOff val="0"/>
              <a:lumOff val="0"/>
              <a:alphaOff val="0"/>
            </a:schemeClr>
          </a:effectRef>
          <a:fontRef idx="minor">
            <a:schemeClr val="lt1">
              <a:hueOff val="0"/>
              <a:satOff val="0"/>
              <a:lumOff val="0"/>
              <a:alphaOff val="0"/>
            </a:schemeClr>
          </a:fontRef>
        </p:style>
      </p:sp>
      <p:sp>
        <p:nvSpPr>
          <p:cNvPr id="3" name="Title 2"/>
          <p:cNvSpPr>
            <a:spLocks noGrp="1"/>
          </p:cNvSpPr>
          <p:nvPr>
            <p:ph type="title"/>
          </p:nvPr>
        </p:nvSpPr>
        <p:spPr>
          <a:xfrm>
            <a:off x="11615521" y="6326376"/>
            <a:ext cx="509978" cy="389734"/>
          </a:xfrm>
        </p:spPr>
        <p:txBody>
          <a:bodyPr/>
          <a:lstStyle/>
          <a:p>
            <a:r>
              <a:rPr lang="en-US" dirty="0" smtClean="0"/>
              <a:t>06</a:t>
            </a:r>
            <a:endParaRPr lang="en-US" dirty="0"/>
          </a:p>
        </p:txBody>
      </p:sp>
      <p:sp>
        <p:nvSpPr>
          <p:cNvPr id="4" name="Content Placeholder 3"/>
          <p:cNvSpPr>
            <a:spLocks noGrp="1"/>
          </p:cNvSpPr>
          <p:nvPr>
            <p:ph idx="10"/>
          </p:nvPr>
        </p:nvSpPr>
        <p:spPr/>
        <p:txBody>
          <a:bodyPr/>
          <a:lstStyle/>
          <a:p>
            <a:pPr algn="r"/>
            <a:r>
              <a:rPr lang="en-US" dirty="0" smtClean="0"/>
              <a:t>Membership</a:t>
            </a:r>
            <a:endParaRPr lang="en-US" dirty="0"/>
          </a:p>
        </p:txBody>
      </p:sp>
      <p:grpSp>
        <p:nvGrpSpPr>
          <p:cNvPr id="6" name="Group 5"/>
          <p:cNvGrpSpPr/>
          <p:nvPr/>
        </p:nvGrpSpPr>
        <p:grpSpPr>
          <a:xfrm>
            <a:off x="107950" y="1245076"/>
            <a:ext cx="11976099" cy="1675545"/>
            <a:chOff x="0" y="-13653"/>
            <a:chExt cx="11976099" cy="2320648"/>
          </a:xfrm>
        </p:grpSpPr>
        <p:sp>
          <p:nvSpPr>
            <p:cNvPr id="7" name="Rectangle 6"/>
            <p:cNvSpPr/>
            <p:nvPr/>
          </p:nvSpPr>
          <p:spPr>
            <a:xfrm>
              <a:off x="0" y="-13653"/>
              <a:ext cx="11976099" cy="2320648"/>
            </a:xfrm>
            <a:prstGeom prst="rect">
              <a:avLst/>
            </a:prstGeom>
            <a:solidFill>
              <a:srgbClr val="00394E"/>
            </a:solidFill>
          </p:spPr>
          <p:style>
            <a:lnRef idx="0">
              <a:schemeClr val="dk1">
                <a:hueOff val="0"/>
                <a:satOff val="0"/>
                <a:lumOff val="0"/>
                <a:alphaOff val="0"/>
              </a:schemeClr>
            </a:lnRef>
            <a:fillRef idx="1">
              <a:scrgbClr r="0" g="0" b="0"/>
            </a:fillRef>
            <a:effectRef idx="0">
              <a:schemeClr val="accent5">
                <a:shade val="9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0" y="-13653"/>
              <a:ext cx="11976099" cy="23206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400" kern="1200" dirty="0" smtClean="0"/>
                <a:t>Membership is open to:</a:t>
              </a:r>
            </a:p>
            <a:p>
              <a:pPr lvl="0" algn="ctr" defTabSz="933450">
                <a:lnSpc>
                  <a:spcPct val="90000"/>
                </a:lnSpc>
                <a:spcBef>
                  <a:spcPct val="0"/>
                </a:spcBef>
                <a:spcAft>
                  <a:spcPct val="35000"/>
                </a:spcAft>
              </a:pPr>
              <a:r>
                <a:rPr lang="en-GB" kern="1200" dirty="0" smtClean="0"/>
                <a:t>-All nations of the United Nations.</a:t>
              </a:r>
            </a:p>
            <a:p>
              <a:pPr lvl="0" algn="ctr" defTabSz="933450">
                <a:lnSpc>
                  <a:spcPct val="90000"/>
                </a:lnSpc>
                <a:spcBef>
                  <a:spcPct val="0"/>
                </a:spcBef>
                <a:spcAft>
                  <a:spcPct val="35000"/>
                </a:spcAft>
              </a:pPr>
              <a:r>
                <a:rPr lang="en-GB" kern="1200" dirty="0" smtClean="0"/>
                <a:t>-Individual and entities (public and private) which prove interest in the promotion and development of free zones.</a:t>
              </a:r>
            </a:p>
            <a:p>
              <a:pPr algn="ctr" defTabSz="933450">
                <a:lnSpc>
                  <a:spcPct val="90000"/>
                </a:lnSpc>
                <a:spcBef>
                  <a:spcPct val="0"/>
                </a:spcBef>
                <a:spcAft>
                  <a:spcPct val="35000"/>
                </a:spcAft>
              </a:pPr>
              <a:r>
                <a:rPr lang="en-GB" dirty="0" smtClean="0"/>
                <a:t>-Multilateral organizations.</a:t>
              </a:r>
              <a:endParaRPr lang="en-GB" dirty="0"/>
            </a:p>
          </p:txBody>
        </p:sp>
      </p:grpSp>
      <p:grpSp>
        <p:nvGrpSpPr>
          <p:cNvPr id="9" name="Group 8"/>
          <p:cNvGrpSpPr/>
          <p:nvPr/>
        </p:nvGrpSpPr>
        <p:grpSpPr>
          <a:xfrm>
            <a:off x="113798" y="3173720"/>
            <a:ext cx="3988134" cy="2544685"/>
            <a:chOff x="5847" y="1678870"/>
            <a:chExt cx="3988134" cy="3076384"/>
          </a:xfrm>
        </p:grpSpPr>
        <p:sp>
          <p:nvSpPr>
            <p:cNvPr id="16" name="Rectangle 15"/>
            <p:cNvSpPr/>
            <p:nvPr/>
          </p:nvSpPr>
          <p:spPr>
            <a:xfrm>
              <a:off x="5847" y="1678870"/>
              <a:ext cx="3988134" cy="3076384"/>
            </a:xfrm>
            <a:prstGeom prst="rect">
              <a:avLst/>
            </a:prstGeom>
            <a:solidFill>
              <a:schemeClr val="bg1">
                <a:lumMod val="95000"/>
              </a:schemeClr>
            </a:solidFill>
            <a:ln>
              <a:solidFill>
                <a:srgbClr val="DCC26A"/>
              </a:solidFill>
            </a:ln>
          </p:spPr>
          <p:style>
            <a:lnRef idx="2">
              <a:schemeClr val="lt1">
                <a:hueOff val="0"/>
                <a:satOff val="0"/>
                <a:lumOff val="0"/>
                <a:alphaOff val="0"/>
              </a:schemeClr>
            </a:lnRef>
            <a:fillRef idx="1">
              <a:scrgbClr r="0" g="0" b="0"/>
            </a:fillRef>
            <a:effectRef idx="0">
              <a:schemeClr val="accent5">
                <a:alpha val="90000"/>
                <a:hueOff val="0"/>
                <a:satOff val="0"/>
                <a:lumOff val="0"/>
                <a:alphaOff val="0"/>
              </a:schemeClr>
            </a:effectRef>
            <a:fontRef idx="minor">
              <a:schemeClr val="lt1"/>
            </a:fontRef>
          </p:style>
        </p:sp>
        <p:sp>
          <p:nvSpPr>
            <p:cNvPr id="17" name="Rectangle 16"/>
            <p:cNvSpPr/>
            <p:nvPr/>
          </p:nvSpPr>
          <p:spPr>
            <a:xfrm>
              <a:off x="5847" y="1678870"/>
              <a:ext cx="3988134" cy="3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en-US" kern="1200" dirty="0" smtClean="0">
                <a:solidFill>
                  <a:srgbClr val="00394E"/>
                </a:solidFill>
              </a:endParaRPr>
            </a:p>
          </p:txBody>
        </p:sp>
      </p:grpSp>
      <p:grpSp>
        <p:nvGrpSpPr>
          <p:cNvPr id="10" name="Group 9"/>
          <p:cNvGrpSpPr/>
          <p:nvPr/>
        </p:nvGrpSpPr>
        <p:grpSpPr>
          <a:xfrm>
            <a:off x="4101933" y="3173720"/>
            <a:ext cx="3988134" cy="2544685"/>
            <a:chOff x="3993982" y="1678870"/>
            <a:chExt cx="3988134" cy="3076384"/>
          </a:xfrm>
        </p:grpSpPr>
        <p:sp>
          <p:nvSpPr>
            <p:cNvPr id="14" name="Rectangle 13"/>
            <p:cNvSpPr/>
            <p:nvPr/>
          </p:nvSpPr>
          <p:spPr>
            <a:xfrm>
              <a:off x="3993982" y="1678870"/>
              <a:ext cx="3988134" cy="3076384"/>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5">
                <a:alpha val="90000"/>
                <a:hueOff val="0"/>
                <a:satOff val="0"/>
                <a:lumOff val="0"/>
                <a:alphaOff val="-20000"/>
              </a:schemeClr>
            </a:effectRef>
            <a:fontRef idx="minor">
              <a:schemeClr val="lt1"/>
            </a:fontRef>
          </p:style>
        </p:sp>
        <p:sp>
          <p:nvSpPr>
            <p:cNvPr id="15" name="Rectangle 14"/>
            <p:cNvSpPr/>
            <p:nvPr/>
          </p:nvSpPr>
          <p:spPr>
            <a:xfrm>
              <a:off x="3993982" y="1678870"/>
              <a:ext cx="3988134" cy="3076384"/>
            </a:xfrm>
            <a:prstGeom prst="rect">
              <a:avLst/>
            </a:prstGeom>
            <a:ln>
              <a:solidFill>
                <a:srgbClr val="DCC26A"/>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en-US" kern="1200" dirty="0" smtClean="0">
                <a:solidFill>
                  <a:srgbClr val="00394E"/>
                </a:solidFill>
              </a:endParaRPr>
            </a:p>
          </p:txBody>
        </p:sp>
      </p:grpSp>
      <p:grpSp>
        <p:nvGrpSpPr>
          <p:cNvPr id="11" name="Group 10"/>
          <p:cNvGrpSpPr/>
          <p:nvPr/>
        </p:nvGrpSpPr>
        <p:grpSpPr>
          <a:xfrm>
            <a:off x="8090068" y="3173720"/>
            <a:ext cx="3988134" cy="2544685"/>
            <a:chOff x="7982117" y="1678870"/>
            <a:chExt cx="3988134" cy="3076384"/>
          </a:xfrm>
        </p:grpSpPr>
        <p:sp>
          <p:nvSpPr>
            <p:cNvPr id="12" name="Rectangle 11"/>
            <p:cNvSpPr/>
            <p:nvPr/>
          </p:nvSpPr>
          <p:spPr>
            <a:xfrm>
              <a:off x="7982117" y="1678870"/>
              <a:ext cx="3988134" cy="3076384"/>
            </a:xfrm>
            <a:prstGeom prst="rect">
              <a:avLst/>
            </a:prstGeom>
            <a:solidFill>
              <a:schemeClr val="bg1">
                <a:lumMod val="95000"/>
              </a:schemeClr>
            </a:solidFill>
          </p:spPr>
          <p:style>
            <a:lnRef idx="2">
              <a:schemeClr val="lt1">
                <a:hueOff val="0"/>
                <a:satOff val="0"/>
                <a:lumOff val="0"/>
                <a:alphaOff val="0"/>
              </a:schemeClr>
            </a:lnRef>
            <a:fillRef idx="1">
              <a:scrgbClr r="0" g="0" b="0"/>
            </a:fillRef>
            <a:effectRef idx="0">
              <a:schemeClr val="accent5">
                <a:alpha val="90000"/>
                <a:hueOff val="0"/>
                <a:satOff val="0"/>
                <a:lumOff val="0"/>
                <a:alphaOff val="-40000"/>
              </a:schemeClr>
            </a:effectRef>
            <a:fontRef idx="minor">
              <a:schemeClr val="lt1"/>
            </a:fontRef>
          </p:style>
        </p:sp>
        <p:sp>
          <p:nvSpPr>
            <p:cNvPr id="13" name="Rectangle 12"/>
            <p:cNvSpPr/>
            <p:nvPr/>
          </p:nvSpPr>
          <p:spPr>
            <a:xfrm>
              <a:off x="7982117" y="1678870"/>
              <a:ext cx="3988134" cy="3076384"/>
            </a:xfrm>
            <a:prstGeom prst="rect">
              <a:avLst/>
            </a:prstGeom>
            <a:ln>
              <a:solidFill>
                <a:srgbClr val="DCC26A"/>
              </a:solidFill>
            </a:ln>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endParaRPr lang="en-US" kern="1200" dirty="0">
                <a:solidFill>
                  <a:srgbClr val="00394E"/>
                </a:solidFill>
              </a:endParaRPr>
            </a:p>
          </p:txBody>
        </p:sp>
      </p:grpSp>
      <p:sp>
        <p:nvSpPr>
          <p:cNvPr id="19" name="Rectangle 18"/>
          <p:cNvSpPr/>
          <p:nvPr/>
        </p:nvSpPr>
        <p:spPr>
          <a:xfrm>
            <a:off x="8343594" y="3333464"/>
            <a:ext cx="3481082" cy="424732"/>
          </a:xfrm>
          <a:prstGeom prst="rect">
            <a:avLst/>
          </a:prstGeom>
        </p:spPr>
        <p:txBody>
          <a:bodyPr wrap="none">
            <a:spAutoFit/>
          </a:bodyPr>
          <a:lstStyle/>
          <a:p>
            <a:pPr lvl="0" algn="ctr" defTabSz="1111250">
              <a:lnSpc>
                <a:spcPct val="90000"/>
              </a:lnSpc>
              <a:spcBef>
                <a:spcPct val="0"/>
              </a:spcBef>
              <a:spcAft>
                <a:spcPct val="35000"/>
              </a:spcAft>
            </a:pPr>
            <a:r>
              <a:rPr lang="en-US" sz="2400" i="1" dirty="0">
                <a:solidFill>
                  <a:srgbClr val="00394E"/>
                </a:solidFill>
              </a:rPr>
              <a:t>(c) Partners and Observers</a:t>
            </a:r>
            <a:endParaRPr lang="en-US" sz="2400" dirty="0">
              <a:solidFill>
                <a:srgbClr val="00394E"/>
              </a:solidFill>
            </a:endParaRPr>
          </a:p>
        </p:txBody>
      </p:sp>
      <p:sp>
        <p:nvSpPr>
          <p:cNvPr id="20" name="Rectangle 19"/>
          <p:cNvSpPr/>
          <p:nvPr/>
        </p:nvSpPr>
        <p:spPr>
          <a:xfrm>
            <a:off x="4578662" y="3333464"/>
            <a:ext cx="3034677" cy="424732"/>
          </a:xfrm>
          <a:prstGeom prst="rect">
            <a:avLst/>
          </a:prstGeom>
        </p:spPr>
        <p:txBody>
          <a:bodyPr wrap="none">
            <a:spAutoFit/>
          </a:bodyPr>
          <a:lstStyle/>
          <a:p>
            <a:pPr lvl="0" algn="ctr" defTabSz="1111250">
              <a:lnSpc>
                <a:spcPct val="90000"/>
              </a:lnSpc>
              <a:spcBef>
                <a:spcPct val="0"/>
              </a:spcBef>
              <a:spcAft>
                <a:spcPct val="35000"/>
              </a:spcAft>
            </a:pPr>
            <a:r>
              <a:rPr lang="en-US" sz="2400" i="1" dirty="0">
                <a:solidFill>
                  <a:srgbClr val="00394E"/>
                </a:solidFill>
              </a:rPr>
              <a:t>(b) Associate Members</a:t>
            </a:r>
            <a:endParaRPr lang="en-US" sz="2400" dirty="0">
              <a:solidFill>
                <a:srgbClr val="00394E"/>
              </a:solidFill>
            </a:endParaRPr>
          </a:p>
        </p:txBody>
      </p:sp>
      <p:sp>
        <p:nvSpPr>
          <p:cNvPr id="21" name="Rectangle 20"/>
          <p:cNvSpPr/>
          <p:nvPr/>
        </p:nvSpPr>
        <p:spPr>
          <a:xfrm>
            <a:off x="775738" y="3333464"/>
            <a:ext cx="2664255" cy="424732"/>
          </a:xfrm>
          <a:prstGeom prst="rect">
            <a:avLst/>
          </a:prstGeom>
        </p:spPr>
        <p:txBody>
          <a:bodyPr wrap="none">
            <a:spAutoFit/>
          </a:bodyPr>
          <a:lstStyle/>
          <a:p>
            <a:pPr lvl="0" algn="ctr" defTabSz="1111250">
              <a:lnSpc>
                <a:spcPct val="90000"/>
              </a:lnSpc>
              <a:spcBef>
                <a:spcPct val="0"/>
              </a:spcBef>
              <a:spcAft>
                <a:spcPct val="35000"/>
              </a:spcAft>
            </a:pPr>
            <a:r>
              <a:rPr lang="en-US" sz="2400" i="1" dirty="0">
                <a:solidFill>
                  <a:srgbClr val="00394E"/>
                </a:solidFill>
              </a:rPr>
              <a:t>(a) Voting Members</a:t>
            </a:r>
            <a:endParaRPr lang="en-US" sz="2400" dirty="0">
              <a:solidFill>
                <a:srgbClr val="00394E"/>
              </a:solidFill>
            </a:endParaRPr>
          </a:p>
        </p:txBody>
      </p:sp>
      <p:sp>
        <p:nvSpPr>
          <p:cNvPr id="22" name="Rectangle 21"/>
          <p:cNvSpPr/>
          <p:nvPr/>
        </p:nvSpPr>
        <p:spPr>
          <a:xfrm>
            <a:off x="8090067" y="4001868"/>
            <a:ext cx="3988134" cy="1089529"/>
          </a:xfrm>
          <a:prstGeom prst="rect">
            <a:avLst/>
          </a:prstGeom>
        </p:spPr>
        <p:txBody>
          <a:bodyPr wrap="square">
            <a:spAutoFit/>
          </a:bodyPr>
          <a:lstStyle/>
          <a:p>
            <a:pPr lvl="0" algn="just" defTabSz="1111250">
              <a:lnSpc>
                <a:spcPct val="90000"/>
              </a:lnSpc>
              <a:spcBef>
                <a:spcPct val="0"/>
              </a:spcBef>
              <a:spcAft>
                <a:spcPct val="35000"/>
              </a:spcAft>
            </a:pPr>
            <a:r>
              <a:rPr lang="en-US" dirty="0">
                <a:solidFill>
                  <a:srgbClr val="00394E"/>
                </a:solidFill>
              </a:rPr>
              <a:t>Non-government organizations involved in the area of international trade and government/quasi-government authorities in trade or customs</a:t>
            </a:r>
          </a:p>
        </p:txBody>
      </p:sp>
      <p:sp>
        <p:nvSpPr>
          <p:cNvPr id="23" name="Rectangle 22"/>
          <p:cNvSpPr/>
          <p:nvPr/>
        </p:nvSpPr>
        <p:spPr>
          <a:xfrm>
            <a:off x="4101934" y="4001868"/>
            <a:ext cx="3988134" cy="840230"/>
          </a:xfrm>
          <a:prstGeom prst="rect">
            <a:avLst/>
          </a:prstGeom>
        </p:spPr>
        <p:txBody>
          <a:bodyPr wrap="square">
            <a:spAutoFit/>
          </a:bodyPr>
          <a:lstStyle/>
          <a:p>
            <a:pPr lvl="0" algn="just" defTabSz="1111250">
              <a:lnSpc>
                <a:spcPct val="90000"/>
              </a:lnSpc>
              <a:spcBef>
                <a:spcPct val="0"/>
              </a:spcBef>
              <a:spcAft>
                <a:spcPct val="35000"/>
              </a:spcAft>
            </a:pPr>
            <a:r>
              <a:rPr lang="en-US" dirty="0">
                <a:solidFill>
                  <a:srgbClr val="00394E"/>
                </a:solidFill>
              </a:rPr>
              <a:t>Individual or corporate users of free zones, and consultants and advisors who work with, work in, or advise free zones.</a:t>
            </a:r>
          </a:p>
        </p:txBody>
      </p:sp>
      <p:sp>
        <p:nvSpPr>
          <p:cNvPr id="24" name="Rectangle 23"/>
          <p:cNvSpPr/>
          <p:nvPr/>
        </p:nvSpPr>
        <p:spPr>
          <a:xfrm>
            <a:off x="113799" y="4013978"/>
            <a:ext cx="3988134" cy="840230"/>
          </a:xfrm>
          <a:prstGeom prst="rect">
            <a:avLst/>
          </a:prstGeom>
        </p:spPr>
        <p:txBody>
          <a:bodyPr wrap="square">
            <a:spAutoFit/>
          </a:bodyPr>
          <a:lstStyle/>
          <a:p>
            <a:pPr lvl="0" algn="just" defTabSz="1111250">
              <a:lnSpc>
                <a:spcPct val="90000"/>
              </a:lnSpc>
              <a:spcBef>
                <a:spcPct val="0"/>
              </a:spcBef>
              <a:spcAft>
                <a:spcPct val="35000"/>
              </a:spcAft>
            </a:pPr>
            <a:r>
              <a:rPr lang="en-US" dirty="0">
                <a:solidFill>
                  <a:srgbClr val="00394E"/>
                </a:solidFill>
              </a:rPr>
              <a:t>Governmentally recognized free zones and/or free zone associations (local, subnational, national and regional)</a:t>
            </a:r>
          </a:p>
        </p:txBody>
      </p:sp>
    </p:spTree>
    <p:extLst>
      <p:ext uri="{BB962C8B-B14F-4D97-AF65-F5344CB8AC3E}">
        <p14:creationId xmlns:p14="http://schemas.microsoft.com/office/powerpoint/2010/main" val="69664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0066342"/>
              </p:ext>
            </p:extLst>
          </p:nvPr>
        </p:nvGraphicFramePr>
        <p:xfrm>
          <a:off x="125413" y="1241425"/>
          <a:ext cx="11976100" cy="488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07</a:t>
            </a:r>
            <a:endParaRPr lang="en-US" dirty="0"/>
          </a:p>
        </p:txBody>
      </p:sp>
      <p:sp>
        <p:nvSpPr>
          <p:cNvPr id="4" name="Content Placeholder 3"/>
          <p:cNvSpPr>
            <a:spLocks noGrp="1"/>
          </p:cNvSpPr>
          <p:nvPr>
            <p:ph idx="10"/>
          </p:nvPr>
        </p:nvSpPr>
        <p:spPr/>
        <p:txBody>
          <a:bodyPr/>
          <a:lstStyle/>
          <a:p>
            <a:pPr algn="r"/>
            <a:r>
              <a:rPr lang="en-US" dirty="0" smtClean="0"/>
              <a:t>Our Journey</a:t>
            </a:r>
            <a:endParaRPr lang="en-US" dirty="0"/>
          </a:p>
        </p:txBody>
      </p:sp>
    </p:spTree>
    <p:extLst>
      <p:ext uri="{BB962C8B-B14F-4D97-AF65-F5344CB8AC3E}">
        <p14:creationId xmlns:p14="http://schemas.microsoft.com/office/powerpoint/2010/main" val="70217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08</a:t>
            </a:r>
            <a:endParaRPr lang="en-US" dirty="0"/>
          </a:p>
        </p:txBody>
      </p:sp>
      <p:sp>
        <p:nvSpPr>
          <p:cNvPr id="5" name="Content Placeholder 3"/>
          <p:cNvSpPr txBox="1">
            <a:spLocks/>
          </p:cNvSpPr>
          <p:nvPr/>
        </p:nvSpPr>
        <p:spPr>
          <a:xfrm>
            <a:off x="6050485" y="230377"/>
            <a:ext cx="5922335" cy="630861"/>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rgbClr val="DCC2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9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9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94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DCC2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smtClean="0"/>
              <a:t>Applications </a:t>
            </a:r>
            <a:endParaRPr lang="en-US" dirty="0"/>
          </a:p>
        </p:txBody>
      </p:sp>
      <p:sp>
        <p:nvSpPr>
          <p:cNvPr id="6" name="Oval 5"/>
          <p:cNvSpPr/>
          <p:nvPr/>
        </p:nvSpPr>
        <p:spPr>
          <a:xfrm>
            <a:off x="4183585" y="3042057"/>
            <a:ext cx="3733800" cy="3352800"/>
          </a:xfrm>
          <a:prstGeom prst="ellipse">
            <a:avLst/>
          </a:prstGeom>
          <a:noFill/>
          <a:ln w="76200">
            <a:solidFill>
              <a:srgbClr val="DCC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00394E"/>
              </a:solidFill>
            </a:endParaRPr>
          </a:p>
          <a:p>
            <a:pPr algn="ctr"/>
            <a:endParaRPr lang="en-US" sz="3600" b="1" dirty="0" smtClean="0">
              <a:solidFill>
                <a:srgbClr val="00394E"/>
              </a:solidFill>
            </a:endParaRPr>
          </a:p>
        </p:txBody>
      </p:sp>
      <p:sp>
        <p:nvSpPr>
          <p:cNvPr id="7" name="TextBox 6"/>
          <p:cNvSpPr txBox="1"/>
          <p:nvPr/>
        </p:nvSpPr>
        <p:spPr>
          <a:xfrm>
            <a:off x="76200" y="1978260"/>
            <a:ext cx="11732172" cy="461665"/>
          </a:xfrm>
          <a:prstGeom prst="rect">
            <a:avLst/>
          </a:prstGeom>
          <a:noFill/>
        </p:spPr>
        <p:txBody>
          <a:bodyPr wrap="square" rtlCol="0">
            <a:spAutoFit/>
          </a:bodyPr>
          <a:lstStyle/>
          <a:p>
            <a:r>
              <a:rPr lang="en-US" sz="2400" dirty="0" smtClean="0">
                <a:solidFill>
                  <a:schemeClr val="tx2">
                    <a:lumMod val="50000"/>
                  </a:schemeClr>
                </a:solidFill>
              </a:rPr>
              <a:t>Armenia</a:t>
            </a:r>
            <a:r>
              <a:rPr lang="en-US" sz="2400" dirty="0">
                <a:solidFill>
                  <a:schemeClr val="tx2">
                    <a:lumMod val="50000"/>
                  </a:schemeClr>
                </a:solidFill>
              </a:rPr>
              <a:t>	</a:t>
            </a:r>
            <a:r>
              <a:rPr lang="en-US" sz="2400" dirty="0" smtClean="0">
                <a:solidFill>
                  <a:schemeClr val="tx2">
                    <a:lumMod val="50000"/>
                  </a:schemeClr>
                </a:solidFill>
              </a:rPr>
              <a:t>	Bahrain</a:t>
            </a:r>
            <a:r>
              <a:rPr lang="en-US" sz="2400" dirty="0">
                <a:solidFill>
                  <a:schemeClr val="tx2">
                    <a:lumMod val="50000"/>
                  </a:schemeClr>
                </a:solidFill>
              </a:rPr>
              <a:t>	</a:t>
            </a:r>
            <a:r>
              <a:rPr lang="en-US" sz="2400" dirty="0" smtClean="0">
                <a:solidFill>
                  <a:schemeClr val="tx2">
                    <a:lumMod val="50000"/>
                  </a:schemeClr>
                </a:solidFill>
              </a:rPr>
              <a:t>	Bangladesh</a:t>
            </a:r>
            <a:r>
              <a:rPr lang="en-US" sz="2400" dirty="0">
                <a:solidFill>
                  <a:schemeClr val="tx2">
                    <a:lumMod val="50000"/>
                  </a:schemeClr>
                </a:solidFill>
              </a:rPr>
              <a:t>	</a:t>
            </a:r>
            <a:r>
              <a:rPr lang="en-US" sz="2400" dirty="0" smtClean="0">
                <a:solidFill>
                  <a:schemeClr val="tx2">
                    <a:lumMod val="50000"/>
                  </a:schemeClr>
                </a:solidFill>
              </a:rPr>
              <a:t>	China		    Colombia</a:t>
            </a:r>
            <a:endParaRPr lang="en-US" sz="2400" dirty="0">
              <a:solidFill>
                <a:schemeClr val="tx2">
                  <a:lumMod val="50000"/>
                </a:schemeClr>
              </a:solidFill>
            </a:endParaRPr>
          </a:p>
        </p:txBody>
      </p:sp>
      <p:sp>
        <p:nvSpPr>
          <p:cNvPr id="8" name="TextBox 7"/>
          <p:cNvSpPr txBox="1"/>
          <p:nvPr/>
        </p:nvSpPr>
        <p:spPr>
          <a:xfrm>
            <a:off x="278462" y="2529840"/>
            <a:ext cx="11694357" cy="461665"/>
          </a:xfrm>
          <a:prstGeom prst="rect">
            <a:avLst/>
          </a:prstGeom>
          <a:noFill/>
        </p:spPr>
        <p:txBody>
          <a:bodyPr wrap="square" rtlCol="0">
            <a:spAutoFit/>
          </a:bodyPr>
          <a:lstStyle/>
          <a:p>
            <a:r>
              <a:rPr lang="en-US" sz="2400" dirty="0" smtClean="0">
                <a:solidFill>
                  <a:srgbClr val="CC9900"/>
                </a:solidFill>
              </a:rPr>
              <a:t>Dominican Republic	           Ethiopia		      		France			Guatemala</a:t>
            </a:r>
            <a:endParaRPr lang="en-US" sz="2400" dirty="0">
              <a:solidFill>
                <a:srgbClr val="CC9900"/>
              </a:solidFill>
            </a:endParaRPr>
          </a:p>
        </p:txBody>
      </p:sp>
      <p:sp>
        <p:nvSpPr>
          <p:cNvPr id="9" name="TextBox 8"/>
          <p:cNvSpPr txBox="1"/>
          <p:nvPr/>
        </p:nvSpPr>
        <p:spPr>
          <a:xfrm>
            <a:off x="153068" y="3117443"/>
            <a:ext cx="11961097" cy="461665"/>
          </a:xfrm>
          <a:prstGeom prst="rect">
            <a:avLst/>
          </a:prstGeom>
          <a:noFill/>
        </p:spPr>
        <p:txBody>
          <a:bodyPr wrap="square" rtlCol="0">
            <a:spAutoFit/>
          </a:bodyPr>
          <a:lstStyle/>
          <a:p>
            <a:r>
              <a:rPr lang="en-US" sz="2400" dirty="0" smtClean="0">
                <a:solidFill>
                  <a:srgbClr val="00394E"/>
                </a:solidFill>
              </a:rPr>
              <a:t> India	            Ireland	              Jordan			Liberia	          	Lithuania</a:t>
            </a:r>
            <a:endParaRPr lang="en-US" sz="2400" dirty="0">
              <a:solidFill>
                <a:srgbClr val="00394E"/>
              </a:solidFill>
            </a:endParaRPr>
          </a:p>
        </p:txBody>
      </p:sp>
      <p:sp>
        <p:nvSpPr>
          <p:cNvPr id="10" name="TextBox 9"/>
          <p:cNvSpPr txBox="1"/>
          <p:nvPr/>
        </p:nvSpPr>
        <p:spPr>
          <a:xfrm>
            <a:off x="3416295" y="4105422"/>
            <a:ext cx="2938514" cy="1938992"/>
          </a:xfrm>
          <a:prstGeom prst="rect">
            <a:avLst/>
          </a:prstGeom>
          <a:noFill/>
        </p:spPr>
        <p:txBody>
          <a:bodyPr wrap="square" rtlCol="0">
            <a:spAutoFit/>
          </a:bodyPr>
          <a:lstStyle/>
          <a:p>
            <a:r>
              <a:rPr lang="en-US" sz="2400" dirty="0" smtClean="0">
                <a:solidFill>
                  <a:srgbClr val="CC9900"/>
                </a:solidFill>
              </a:rPr>
              <a:t>Nigeria		</a:t>
            </a:r>
            <a:endParaRPr lang="en-US" sz="2400" dirty="0">
              <a:solidFill>
                <a:srgbClr val="CC9900"/>
              </a:solidFill>
            </a:endParaRPr>
          </a:p>
          <a:p>
            <a:r>
              <a:rPr lang="en-US" sz="2400" dirty="0">
                <a:solidFill>
                  <a:srgbClr val="CC9900"/>
                </a:solidFill>
              </a:rPr>
              <a:t>	</a:t>
            </a:r>
            <a:endParaRPr lang="en-US" sz="2400" dirty="0" smtClean="0">
              <a:solidFill>
                <a:srgbClr val="CC9900"/>
              </a:solidFill>
            </a:endParaRPr>
          </a:p>
          <a:p>
            <a:r>
              <a:rPr lang="en-US" sz="2400" dirty="0">
                <a:solidFill>
                  <a:srgbClr val="CC9900"/>
                </a:solidFill>
              </a:rPr>
              <a:t>	</a:t>
            </a:r>
            <a:r>
              <a:rPr lang="en-US" sz="2400" dirty="0" smtClean="0">
                <a:solidFill>
                  <a:srgbClr val="CC9900"/>
                </a:solidFill>
              </a:rPr>
              <a:t>Morocco</a:t>
            </a:r>
          </a:p>
          <a:p>
            <a:endParaRPr lang="en-US" sz="2400" dirty="0" smtClean="0">
              <a:solidFill>
                <a:srgbClr val="CC9900"/>
              </a:solidFill>
            </a:endParaRPr>
          </a:p>
          <a:p>
            <a:r>
              <a:rPr lang="en-US" sz="2400" dirty="0" smtClean="0">
                <a:solidFill>
                  <a:srgbClr val="CC9900"/>
                </a:solidFill>
              </a:rPr>
              <a:t>    Mozambique </a:t>
            </a:r>
            <a:endParaRPr lang="en-US" sz="2400" dirty="0">
              <a:solidFill>
                <a:srgbClr val="CC9900"/>
              </a:solidFill>
            </a:endParaRPr>
          </a:p>
        </p:txBody>
      </p:sp>
      <p:sp>
        <p:nvSpPr>
          <p:cNvPr id="11" name="Rectangle 10"/>
          <p:cNvSpPr/>
          <p:nvPr/>
        </p:nvSpPr>
        <p:spPr>
          <a:xfrm>
            <a:off x="9299917" y="3592802"/>
            <a:ext cx="2667968" cy="1938992"/>
          </a:xfrm>
          <a:prstGeom prst="rect">
            <a:avLst/>
          </a:prstGeom>
        </p:spPr>
        <p:txBody>
          <a:bodyPr wrap="square">
            <a:spAutoFit/>
          </a:bodyPr>
          <a:lstStyle/>
          <a:p>
            <a:r>
              <a:rPr lang="en-US" sz="2400" dirty="0">
                <a:solidFill>
                  <a:srgbClr val="CC9900"/>
                </a:solidFill>
              </a:rPr>
              <a:t>Palestine		</a:t>
            </a:r>
            <a:endParaRPr lang="en-US" sz="2400" dirty="0" smtClean="0">
              <a:solidFill>
                <a:srgbClr val="CC9900"/>
              </a:solidFill>
            </a:endParaRPr>
          </a:p>
          <a:p>
            <a:r>
              <a:rPr lang="en-US" sz="2400" dirty="0">
                <a:solidFill>
                  <a:srgbClr val="CC9900"/>
                </a:solidFill>
              </a:rPr>
              <a:t>	</a:t>
            </a:r>
            <a:r>
              <a:rPr lang="en-US" sz="2400" dirty="0" smtClean="0">
                <a:solidFill>
                  <a:srgbClr val="CC9900"/>
                </a:solidFill>
              </a:rPr>
              <a:t>Puerto Rico</a:t>
            </a:r>
          </a:p>
          <a:p>
            <a:r>
              <a:rPr lang="en-US" sz="2400" dirty="0">
                <a:solidFill>
                  <a:srgbClr val="CC9900"/>
                </a:solidFill>
              </a:rPr>
              <a:t>	</a:t>
            </a:r>
            <a:endParaRPr lang="en-US" sz="2400" dirty="0" smtClean="0">
              <a:solidFill>
                <a:srgbClr val="CC9900"/>
              </a:solidFill>
            </a:endParaRPr>
          </a:p>
          <a:p>
            <a:r>
              <a:rPr lang="en-US" sz="2400" dirty="0" smtClean="0">
                <a:solidFill>
                  <a:srgbClr val="CC9900"/>
                </a:solidFill>
              </a:rPr>
              <a:t>Saudi </a:t>
            </a:r>
            <a:r>
              <a:rPr lang="en-US" sz="2400" dirty="0">
                <a:solidFill>
                  <a:srgbClr val="CC9900"/>
                </a:solidFill>
              </a:rPr>
              <a:t>Arabia</a:t>
            </a:r>
          </a:p>
        </p:txBody>
      </p:sp>
      <p:sp>
        <p:nvSpPr>
          <p:cNvPr id="12" name="TextBox 11"/>
          <p:cNvSpPr txBox="1"/>
          <p:nvPr/>
        </p:nvSpPr>
        <p:spPr>
          <a:xfrm>
            <a:off x="396240" y="3586889"/>
            <a:ext cx="3977640" cy="3046988"/>
          </a:xfrm>
          <a:prstGeom prst="rect">
            <a:avLst/>
          </a:prstGeom>
          <a:noFill/>
        </p:spPr>
        <p:txBody>
          <a:bodyPr wrap="square" rtlCol="0">
            <a:spAutoFit/>
          </a:bodyPr>
          <a:lstStyle/>
          <a:p>
            <a:endParaRPr lang="en-US" sz="2400" dirty="0" smtClean="0">
              <a:solidFill>
                <a:srgbClr val="00394E"/>
              </a:solidFill>
            </a:endParaRPr>
          </a:p>
          <a:p>
            <a:r>
              <a:rPr lang="en-US" sz="2400" dirty="0" smtClean="0">
                <a:solidFill>
                  <a:srgbClr val="00394E"/>
                </a:solidFill>
              </a:rPr>
              <a:t>Spain	</a:t>
            </a:r>
          </a:p>
          <a:p>
            <a:endParaRPr lang="en-US" sz="2400" dirty="0" smtClean="0">
              <a:solidFill>
                <a:srgbClr val="00394E"/>
              </a:solidFill>
            </a:endParaRPr>
          </a:p>
          <a:p>
            <a:r>
              <a:rPr lang="en-US" sz="2400" dirty="0" smtClean="0">
                <a:solidFill>
                  <a:srgbClr val="00394E"/>
                </a:solidFill>
              </a:rPr>
              <a:t>	       Syria</a:t>
            </a:r>
          </a:p>
          <a:p>
            <a:r>
              <a:rPr lang="en-US" sz="2400" dirty="0" smtClean="0">
                <a:solidFill>
                  <a:srgbClr val="00394E"/>
                </a:solidFill>
              </a:rPr>
              <a:t>Russia</a:t>
            </a:r>
          </a:p>
          <a:p>
            <a:r>
              <a:rPr lang="en-US" sz="2400" dirty="0" smtClean="0">
                <a:solidFill>
                  <a:srgbClr val="00394E"/>
                </a:solidFill>
              </a:rPr>
              <a:t>	</a:t>
            </a:r>
          </a:p>
          <a:p>
            <a:r>
              <a:rPr lang="en-US" sz="2400" dirty="0" smtClean="0">
                <a:solidFill>
                  <a:srgbClr val="00394E"/>
                </a:solidFill>
              </a:rPr>
              <a:t>           Thailand </a:t>
            </a:r>
          </a:p>
          <a:p>
            <a:r>
              <a:rPr lang="en-US" sz="2400" dirty="0">
                <a:solidFill>
                  <a:srgbClr val="00394E"/>
                </a:solidFill>
              </a:rPr>
              <a:t>	</a:t>
            </a:r>
            <a:r>
              <a:rPr lang="en-US" sz="2400" dirty="0" smtClean="0">
                <a:solidFill>
                  <a:srgbClr val="00394E"/>
                </a:solidFill>
              </a:rPr>
              <a:t>		Tunisia	</a:t>
            </a:r>
            <a:endParaRPr lang="en-US" sz="2400" dirty="0">
              <a:solidFill>
                <a:srgbClr val="00394E"/>
              </a:solidFill>
            </a:endParaRPr>
          </a:p>
        </p:txBody>
      </p:sp>
      <p:sp>
        <p:nvSpPr>
          <p:cNvPr id="13" name="Rectangle 12"/>
          <p:cNvSpPr/>
          <p:nvPr/>
        </p:nvSpPr>
        <p:spPr>
          <a:xfrm>
            <a:off x="6701919" y="4988463"/>
            <a:ext cx="4362321" cy="1569660"/>
          </a:xfrm>
          <a:prstGeom prst="rect">
            <a:avLst/>
          </a:prstGeom>
        </p:spPr>
        <p:txBody>
          <a:bodyPr wrap="square">
            <a:spAutoFit/>
          </a:bodyPr>
          <a:lstStyle/>
          <a:p>
            <a:r>
              <a:rPr lang="en-US" sz="2400" dirty="0">
                <a:solidFill>
                  <a:srgbClr val="00394E"/>
                </a:solidFill>
              </a:rPr>
              <a:t>Turkey	</a:t>
            </a:r>
            <a:r>
              <a:rPr lang="en-US" sz="2400" dirty="0" smtClean="0">
                <a:solidFill>
                  <a:srgbClr val="00394E"/>
                </a:solidFill>
              </a:rPr>
              <a:t> 	</a:t>
            </a:r>
          </a:p>
          <a:p>
            <a:endParaRPr lang="en-US" sz="2400" dirty="0">
              <a:solidFill>
                <a:srgbClr val="00394E"/>
              </a:solidFill>
            </a:endParaRPr>
          </a:p>
          <a:p>
            <a:r>
              <a:rPr lang="en-US" sz="2400" dirty="0" smtClean="0">
                <a:solidFill>
                  <a:srgbClr val="00394E"/>
                </a:solidFill>
              </a:rPr>
              <a:t>                                    UAE </a:t>
            </a:r>
            <a:endParaRPr lang="en-US" sz="2400" dirty="0">
              <a:solidFill>
                <a:srgbClr val="00394E"/>
              </a:solidFill>
            </a:endParaRPr>
          </a:p>
          <a:p>
            <a:r>
              <a:rPr lang="en-US" sz="2400" dirty="0" smtClean="0">
                <a:solidFill>
                  <a:srgbClr val="00394E"/>
                </a:solidFill>
              </a:rPr>
              <a:t>           	 USA 	</a:t>
            </a:r>
          </a:p>
        </p:txBody>
      </p:sp>
      <p:sp>
        <p:nvSpPr>
          <p:cNvPr id="14" name="Rectangle 13"/>
          <p:cNvSpPr/>
          <p:nvPr/>
        </p:nvSpPr>
        <p:spPr>
          <a:xfrm>
            <a:off x="5533457" y="6142488"/>
            <a:ext cx="1988615" cy="830997"/>
          </a:xfrm>
          <a:prstGeom prst="rect">
            <a:avLst/>
          </a:prstGeom>
        </p:spPr>
        <p:txBody>
          <a:bodyPr wrap="square">
            <a:spAutoFit/>
          </a:bodyPr>
          <a:lstStyle/>
          <a:p>
            <a:r>
              <a:rPr lang="en-US" sz="2400" dirty="0" smtClean="0">
                <a:solidFill>
                  <a:srgbClr val="CC9900"/>
                </a:solidFill>
              </a:rPr>
              <a:t>Uruguay</a:t>
            </a:r>
            <a:r>
              <a:rPr lang="en-US" sz="2400" dirty="0">
                <a:solidFill>
                  <a:srgbClr val="CC9900"/>
                </a:solidFill>
              </a:rPr>
              <a:t>	</a:t>
            </a:r>
          </a:p>
        </p:txBody>
      </p:sp>
      <p:sp>
        <p:nvSpPr>
          <p:cNvPr id="2" name="Rectangle 1"/>
          <p:cNvSpPr/>
          <p:nvPr/>
        </p:nvSpPr>
        <p:spPr>
          <a:xfrm>
            <a:off x="153068" y="1145727"/>
            <a:ext cx="11819752" cy="615553"/>
          </a:xfrm>
          <a:prstGeom prst="rect">
            <a:avLst/>
          </a:prstGeom>
        </p:spPr>
        <p:txBody>
          <a:bodyPr wrap="square">
            <a:spAutoFit/>
          </a:bodyPr>
          <a:lstStyle/>
          <a:p>
            <a:pPr algn="ctr"/>
            <a:r>
              <a:rPr lang="en-US" sz="3400" b="1" u="sng" dirty="0" smtClean="0">
                <a:solidFill>
                  <a:srgbClr val="00394E"/>
                </a:solidFill>
              </a:rPr>
              <a:t>103 MEMBERS from 30 COUNTRIES - 70 Voting | 33 </a:t>
            </a:r>
            <a:r>
              <a:rPr lang="en-US" sz="3400" b="1" u="sng" dirty="0">
                <a:solidFill>
                  <a:srgbClr val="00394E"/>
                </a:solidFill>
              </a:rPr>
              <a:t>Associates</a:t>
            </a:r>
          </a:p>
        </p:txBody>
      </p:sp>
      <p:sp>
        <p:nvSpPr>
          <p:cNvPr id="4" name="Rectangle 3"/>
          <p:cNvSpPr/>
          <p:nvPr/>
        </p:nvSpPr>
        <p:spPr>
          <a:xfrm>
            <a:off x="6572209" y="3966445"/>
            <a:ext cx="1345176" cy="461665"/>
          </a:xfrm>
          <a:prstGeom prst="rect">
            <a:avLst/>
          </a:prstGeom>
        </p:spPr>
        <p:txBody>
          <a:bodyPr wrap="none">
            <a:spAutoFit/>
          </a:bodyPr>
          <a:lstStyle/>
          <a:p>
            <a:r>
              <a:rPr lang="en-US" sz="2400" dirty="0">
                <a:solidFill>
                  <a:srgbClr val="CC9900"/>
                </a:solidFill>
              </a:rPr>
              <a:t>Viet Nam</a:t>
            </a:r>
          </a:p>
        </p:txBody>
      </p:sp>
      <p:sp>
        <p:nvSpPr>
          <p:cNvPr id="15" name="TextBox 14"/>
          <p:cNvSpPr txBox="1"/>
          <p:nvPr/>
        </p:nvSpPr>
        <p:spPr>
          <a:xfrm>
            <a:off x="5049248" y="3689787"/>
            <a:ext cx="2055371" cy="2062103"/>
          </a:xfrm>
          <a:prstGeom prst="rect">
            <a:avLst/>
          </a:prstGeom>
          <a:noFill/>
        </p:spPr>
        <p:txBody>
          <a:bodyPr wrap="none" rtlCol="0">
            <a:spAutoFit/>
          </a:bodyPr>
          <a:lstStyle/>
          <a:p>
            <a:pPr algn="ctr"/>
            <a:r>
              <a:rPr lang="en-US" sz="9600" dirty="0" smtClean="0"/>
              <a:t>103</a:t>
            </a:r>
          </a:p>
          <a:p>
            <a:pPr algn="ctr"/>
            <a:r>
              <a:rPr lang="en-US" sz="3200" dirty="0" smtClean="0"/>
              <a:t>MEMBERS</a:t>
            </a:r>
            <a:endParaRPr lang="en-US" sz="3200" dirty="0"/>
          </a:p>
        </p:txBody>
      </p:sp>
      <p:sp>
        <p:nvSpPr>
          <p:cNvPr id="22" name="Rectangle 21"/>
          <p:cNvSpPr/>
          <p:nvPr/>
        </p:nvSpPr>
        <p:spPr>
          <a:xfrm>
            <a:off x="5015924" y="3449196"/>
            <a:ext cx="2113463" cy="2554545"/>
          </a:xfrm>
          <a:prstGeom prst="rect">
            <a:avLst/>
          </a:prstGeom>
        </p:spPr>
        <p:txBody>
          <a:bodyPr wrap="none">
            <a:spAutoFit/>
          </a:bodyPr>
          <a:lstStyle/>
          <a:p>
            <a:pPr algn="ctr"/>
            <a:r>
              <a:rPr lang="en-US" sz="3200" dirty="0" smtClean="0"/>
              <a:t>From</a:t>
            </a:r>
          </a:p>
          <a:p>
            <a:pPr algn="ctr"/>
            <a:r>
              <a:rPr lang="en-US" sz="9600" dirty="0" smtClean="0"/>
              <a:t>30</a:t>
            </a:r>
          </a:p>
          <a:p>
            <a:pPr algn="ctr"/>
            <a:r>
              <a:rPr lang="en-US" sz="3200" dirty="0" smtClean="0"/>
              <a:t>COUNTRIES</a:t>
            </a:r>
            <a:endParaRPr lang="en-US" sz="3200" dirty="0"/>
          </a:p>
        </p:txBody>
      </p:sp>
    </p:spTree>
    <p:extLst>
      <p:ext uri="{BB962C8B-B14F-4D97-AF65-F5344CB8AC3E}">
        <p14:creationId xmlns:p14="http://schemas.microsoft.com/office/powerpoint/2010/main" val="1389888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0" fill="hold"/>
                                        <p:tgtEl>
                                          <p:spTgt spid="15"/>
                                        </p:tgtEl>
                                        <p:attrNameLst>
                                          <p:attrName>ppt_w</p:attrName>
                                        </p:attrNameLst>
                                      </p:cBhvr>
                                      <p:tavLst>
                                        <p:tav tm="0">
                                          <p:val>
                                            <p:fltVal val="0"/>
                                          </p:val>
                                        </p:tav>
                                        <p:tav tm="100000">
                                          <p:val>
                                            <p:strVal val="#ppt_w"/>
                                          </p:val>
                                        </p:tav>
                                      </p:tavLst>
                                    </p:anim>
                                    <p:anim calcmode="lin" valueType="num">
                                      <p:cBhvr>
                                        <p:cTn id="14" dur="2000" fill="hold"/>
                                        <p:tgtEl>
                                          <p:spTgt spid="15"/>
                                        </p:tgtEl>
                                        <p:attrNameLst>
                                          <p:attrName>ppt_h</p:attrName>
                                        </p:attrNameLst>
                                      </p:cBhvr>
                                      <p:tavLst>
                                        <p:tav tm="0">
                                          <p:val>
                                            <p:fltVal val="0"/>
                                          </p:val>
                                        </p:tav>
                                        <p:tav tm="100000">
                                          <p:val>
                                            <p:strVal val="#ppt_h"/>
                                          </p:val>
                                        </p:tav>
                                      </p:tavLst>
                                    </p:anim>
                                    <p:animEffect transition="in" filter="fade">
                                      <p:cBhvr>
                                        <p:cTn id="15" dur="2000"/>
                                        <p:tgtEl>
                                          <p:spTgt spid="15"/>
                                        </p:tgtEl>
                                      </p:cBhvr>
                                    </p:animEffect>
                                  </p:childTnLst>
                                </p:cTn>
                              </p:par>
                            </p:childTnLst>
                          </p:cTn>
                        </p:par>
                        <p:par>
                          <p:cTn id="16" fill="hold">
                            <p:stCondLst>
                              <p:cond delay="2500"/>
                            </p:stCondLst>
                            <p:childTnLst>
                              <p:par>
                                <p:cTn id="17" presetID="10" presetClass="exit" presetSubtype="0" fill="hold" grpId="1" nodeType="afterEffect">
                                  <p:stCondLst>
                                    <p:cond delay="0"/>
                                  </p:stCondLst>
                                  <p:childTnLst>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childTnLst>
                          </p:cTn>
                        </p:par>
                        <p:par>
                          <p:cTn id="20" fill="hold">
                            <p:stCondLst>
                              <p:cond delay="35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fltVal val="0"/>
                                          </p:val>
                                        </p:tav>
                                        <p:tav tm="100000">
                                          <p:val>
                                            <p:strVal val="#ppt_w"/>
                                          </p:val>
                                        </p:tav>
                                      </p:tavLst>
                                    </p:anim>
                                    <p:anim calcmode="lin" valueType="num">
                                      <p:cBhvr>
                                        <p:cTn id="24" dur="2000" fill="hold"/>
                                        <p:tgtEl>
                                          <p:spTgt spid="22"/>
                                        </p:tgtEl>
                                        <p:attrNameLst>
                                          <p:attrName>ppt_h</p:attrName>
                                        </p:attrNameLst>
                                      </p:cBhvr>
                                      <p:tavLst>
                                        <p:tav tm="0">
                                          <p:val>
                                            <p:fltVal val="0"/>
                                          </p:val>
                                        </p:tav>
                                        <p:tav tm="100000">
                                          <p:val>
                                            <p:strVal val="#ppt_h"/>
                                          </p:val>
                                        </p:tav>
                                      </p:tavLst>
                                    </p:anim>
                                    <p:animEffect transition="in" filter="fade">
                                      <p:cBhvr>
                                        <p:cTn id="25" dur="2000"/>
                                        <p:tgtEl>
                                          <p:spTgt spid="22"/>
                                        </p:tgtEl>
                                      </p:cBhvr>
                                    </p:animEffect>
                                  </p:childTnLst>
                                </p:cTn>
                              </p:par>
                            </p:childTnLst>
                          </p:cTn>
                        </p:par>
                        <p:par>
                          <p:cTn id="26" fill="hold">
                            <p:stCondLst>
                              <p:cond delay="5500"/>
                            </p:stCondLst>
                            <p:childTnLst>
                              <p:par>
                                <p:cTn id="27" presetID="10" presetClass="exit" presetSubtype="0" fill="hold" grpId="1" nodeType="afterEffect">
                                  <p:stCondLst>
                                    <p:cond delay="0"/>
                                  </p:stCondLst>
                                  <p:childTnLst>
                                    <p:animEffect transition="out" filter="fade">
                                      <p:cBhvr>
                                        <p:cTn id="28" dur="1000"/>
                                        <p:tgtEl>
                                          <p:spTgt spid="22"/>
                                        </p:tgtEl>
                                      </p:cBhvr>
                                    </p:animEffect>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6500"/>
                            </p:stCondLst>
                            <p:childTnLst>
                              <p:par>
                                <p:cTn id="31" presetID="10" presetClass="exit" presetSubtype="0" fill="hold" grpId="0" nodeType="afterEffect">
                                  <p:stCondLst>
                                    <p:cond delay="0"/>
                                  </p:stCondLst>
                                  <p:childTnLst>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childTnLst>
                          </p:cTn>
                        </p:par>
                        <p:par>
                          <p:cTn id="34" fill="hold">
                            <p:stCondLst>
                              <p:cond delay="7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90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9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10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10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11000"/>
                            </p:stCondLst>
                            <p:childTnLst>
                              <p:par>
                                <p:cTn id="63" presetID="10"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par>
                          <p:cTn id="66" fill="hold">
                            <p:stCondLst>
                              <p:cond delay="1150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12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p:bldP spid="10" grpId="0"/>
      <p:bldP spid="11" grpId="0"/>
      <p:bldP spid="12" grpId="0"/>
      <p:bldP spid="13" grpId="0"/>
      <p:bldP spid="14" grpId="0"/>
      <p:bldP spid="2" grpId="0"/>
      <p:bldP spid="4" grpId="0"/>
      <p:bldP spid="15" grpId="0"/>
      <p:bldP spid="15" grpId="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8223" y="6326376"/>
            <a:ext cx="613144" cy="369332"/>
          </a:xfrm>
        </p:spPr>
        <p:txBody>
          <a:bodyPr/>
          <a:lstStyle/>
          <a:p>
            <a:r>
              <a:rPr lang="en-US" dirty="0" smtClean="0"/>
              <a:t>09</a:t>
            </a:r>
            <a:endParaRPr lang="en-US" dirty="0"/>
          </a:p>
        </p:txBody>
      </p:sp>
      <p:sp>
        <p:nvSpPr>
          <p:cNvPr id="7" name="Shape 40"/>
          <p:cNvSpPr/>
          <p:nvPr/>
        </p:nvSpPr>
        <p:spPr>
          <a:xfrm>
            <a:off x="8611270" y="5012282"/>
            <a:ext cx="2377440" cy="1188720"/>
          </a:xfrm>
          <a:prstGeom prst="roundRect">
            <a:avLst>
              <a:gd name="adj" fmla="val 11271"/>
            </a:avLst>
          </a:prstGeom>
          <a:gradFill>
            <a:gsLst>
              <a:gs pos="0">
                <a:srgbClr val="80B860"/>
              </a:gs>
              <a:gs pos="50000">
                <a:srgbClr val="6FB242"/>
              </a:gs>
              <a:gs pos="100000">
                <a:srgbClr val="61A236"/>
              </a:gs>
            </a:gsLst>
            <a:lin ang="5400000"/>
          </a:gradFill>
          <a:ln w="3175">
            <a:solidFill>
              <a:srgbClr val="00394E"/>
            </a:solidFill>
            <a:miter/>
          </a:ln>
        </p:spPr>
        <p:txBody>
          <a:bodyPr lIns="40819" tIns="40819" rIns="40819" bIns="40819" anchor="ctr"/>
          <a:lstStyle/>
          <a:p>
            <a:pPr lvl="0" algn="ctr">
              <a:defRPr sz="1800">
                <a:solidFill>
                  <a:srgbClr val="000000"/>
                </a:solidFill>
              </a:defRPr>
            </a:pPr>
            <a:r>
              <a:rPr lang="en-US" sz="2000" dirty="0" smtClean="0">
                <a:solidFill>
                  <a:srgbClr val="00394E"/>
                </a:solidFill>
              </a:rPr>
              <a:t>Providing </a:t>
            </a:r>
            <a:r>
              <a:rPr lang="en-US" sz="2000" dirty="0">
                <a:solidFill>
                  <a:srgbClr val="00394E"/>
                </a:solidFill>
              </a:rPr>
              <a:t>Operational Support</a:t>
            </a:r>
          </a:p>
        </p:txBody>
      </p:sp>
      <p:sp>
        <p:nvSpPr>
          <p:cNvPr id="17" name="Shape 51"/>
          <p:cNvSpPr/>
          <p:nvPr/>
        </p:nvSpPr>
        <p:spPr>
          <a:xfrm>
            <a:off x="1213638" y="5012282"/>
            <a:ext cx="2377440" cy="1188720"/>
          </a:xfrm>
          <a:prstGeom prst="roundRect">
            <a:avLst>
              <a:gd name="adj" fmla="val 10640"/>
            </a:avLst>
          </a:prstGeom>
          <a:gradFill>
            <a:gsLst>
              <a:gs pos="0">
                <a:srgbClr val="5F82CB"/>
              </a:gs>
              <a:gs pos="50000">
                <a:srgbClr val="3E70CA"/>
              </a:gs>
              <a:gs pos="100000">
                <a:srgbClr val="2F61BA"/>
              </a:gs>
            </a:gsLst>
            <a:lin ang="5400000"/>
          </a:gradFill>
          <a:ln w="3175">
            <a:solidFill>
              <a:srgbClr val="00394E"/>
            </a:solidFill>
            <a:miter/>
          </a:ln>
        </p:spPr>
        <p:txBody>
          <a:bodyPr lIns="40819" tIns="40819" rIns="40819" bIns="40819" anchor="ctr"/>
          <a:lstStyle/>
          <a:p>
            <a:pPr lvl="0" algn="ctr">
              <a:defRPr sz="1800">
                <a:solidFill>
                  <a:srgbClr val="000000"/>
                </a:solidFill>
              </a:defRPr>
            </a:pPr>
            <a:r>
              <a:rPr lang="en-US" sz="2000" dirty="0" smtClean="0">
                <a:solidFill>
                  <a:srgbClr val="00394E"/>
                </a:solidFill>
              </a:rPr>
              <a:t>Providing </a:t>
            </a:r>
            <a:r>
              <a:rPr lang="en-US" sz="2000" dirty="0">
                <a:solidFill>
                  <a:srgbClr val="00394E"/>
                </a:solidFill>
              </a:rPr>
              <a:t>strategic insight</a:t>
            </a:r>
          </a:p>
        </p:txBody>
      </p:sp>
      <p:sp>
        <p:nvSpPr>
          <p:cNvPr id="19" name="Shape 53"/>
          <p:cNvSpPr/>
          <p:nvPr/>
        </p:nvSpPr>
        <p:spPr>
          <a:xfrm>
            <a:off x="4948419" y="5012282"/>
            <a:ext cx="2377440" cy="1371600"/>
          </a:xfrm>
          <a:prstGeom prst="roundRect">
            <a:avLst>
              <a:gd name="adj" fmla="val 10618"/>
            </a:avLst>
          </a:prstGeom>
          <a:solidFill>
            <a:srgbClr val="ED7D31"/>
          </a:solidFill>
          <a:ln w="3175">
            <a:solidFill>
              <a:srgbClr val="00394E"/>
            </a:solidFill>
            <a:miter/>
          </a:ln>
        </p:spPr>
        <p:txBody>
          <a:bodyPr lIns="40819" tIns="40819" rIns="40819" bIns="40819" anchor="ctr"/>
          <a:lstStyle/>
          <a:p>
            <a:pPr lvl="0" algn="ctr">
              <a:defRPr sz="1800">
                <a:solidFill>
                  <a:srgbClr val="000000"/>
                </a:solidFill>
              </a:defRPr>
            </a:pPr>
            <a:r>
              <a:rPr lang="en-US" sz="2000" dirty="0">
                <a:solidFill>
                  <a:srgbClr val="00394E"/>
                </a:solidFill>
              </a:rPr>
              <a:t>Providing business development and partnership opportunities</a:t>
            </a:r>
          </a:p>
        </p:txBody>
      </p:sp>
      <p:sp>
        <p:nvSpPr>
          <p:cNvPr id="33" name="Content Placeholder 3"/>
          <p:cNvSpPr>
            <a:spLocks noGrp="1"/>
          </p:cNvSpPr>
          <p:nvPr>
            <p:ph idx="10"/>
          </p:nvPr>
        </p:nvSpPr>
        <p:spPr>
          <a:xfrm>
            <a:off x="4237074" y="230376"/>
            <a:ext cx="7896446" cy="630861"/>
          </a:xfrm>
        </p:spPr>
        <p:txBody>
          <a:bodyPr/>
          <a:lstStyle/>
          <a:p>
            <a:pPr algn="r"/>
            <a:r>
              <a:rPr lang="en-US" dirty="0" smtClean="0"/>
              <a:t>Service Pillars</a:t>
            </a:r>
            <a:endParaRPr lang="en-US" dirty="0"/>
          </a:p>
        </p:txBody>
      </p:sp>
      <p:sp>
        <p:nvSpPr>
          <p:cNvPr id="13" name="Shape 42"/>
          <p:cNvSpPr/>
          <p:nvPr/>
        </p:nvSpPr>
        <p:spPr>
          <a:xfrm rot="5400000">
            <a:off x="2142216" y="3777373"/>
            <a:ext cx="493815"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4" name="Shape 50"/>
          <p:cNvSpPr/>
          <p:nvPr/>
        </p:nvSpPr>
        <p:spPr>
          <a:xfrm rot="5400000">
            <a:off x="9547247" y="3777373"/>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5" name="Shape 50"/>
          <p:cNvSpPr/>
          <p:nvPr/>
        </p:nvSpPr>
        <p:spPr>
          <a:xfrm rot="5400000">
            <a:off x="5867289" y="3824654"/>
            <a:ext cx="493814" cy="848513"/>
          </a:xfrm>
          <a:custGeom>
            <a:avLst/>
            <a:gdLst/>
            <a:ahLst/>
            <a:cxnLst>
              <a:cxn ang="0">
                <a:pos x="wd2" y="hd2"/>
              </a:cxn>
              <a:cxn ang="5400000">
                <a:pos x="wd2" y="hd2"/>
              </a:cxn>
              <a:cxn ang="10800000">
                <a:pos x="wd2" y="hd2"/>
              </a:cxn>
              <a:cxn ang="16200000">
                <a:pos x="wd2" y="hd2"/>
              </a:cxn>
            </a:cxnLst>
            <a:rect l="0" t="0" r="r" b="b"/>
            <a:pathLst>
              <a:path w="21600" h="21600" extrusionOk="0">
                <a:moveTo>
                  <a:pt x="11158" y="3888"/>
                </a:moveTo>
                <a:lnTo>
                  <a:pt x="11158" y="0"/>
                </a:lnTo>
                <a:lnTo>
                  <a:pt x="21600" y="10800"/>
                </a:lnTo>
                <a:lnTo>
                  <a:pt x="11158" y="21600"/>
                </a:lnTo>
                <a:lnTo>
                  <a:pt x="11158" y="17712"/>
                </a:lnTo>
                <a:lnTo>
                  <a:pt x="0" y="17712"/>
                </a:lnTo>
                <a:lnTo>
                  <a:pt x="0" y="3888"/>
                </a:lnTo>
                <a:close/>
              </a:path>
            </a:pathLst>
          </a:custGeom>
          <a:solidFill>
            <a:srgbClr val="A5A5A5"/>
          </a:solidFill>
          <a:ln w="12700">
            <a:solidFill>
              <a:srgbClr val="FFFFFF"/>
            </a:solidFill>
            <a:miter/>
          </a:ln>
        </p:spPr>
        <p:txBody>
          <a:bodyPr lIns="40819" tIns="40819" rIns="40819" bIns="40819" anchor="ctr"/>
          <a:lstStyle/>
          <a:p>
            <a:pPr defTabSz="765353">
              <a:defRPr sz="2400">
                <a:solidFill>
                  <a:srgbClr val="FFFFFF"/>
                </a:solidFill>
                <a:latin typeface="Calibri"/>
                <a:ea typeface="Calibri"/>
                <a:cs typeface="Calibri"/>
                <a:sym typeface="Calibri"/>
              </a:defRPr>
            </a:pPr>
            <a:endParaRPr/>
          </a:p>
        </p:txBody>
      </p:sp>
      <p:sp>
        <p:nvSpPr>
          <p:cNvPr id="18" name="Oval 17"/>
          <p:cNvSpPr/>
          <p:nvPr/>
        </p:nvSpPr>
        <p:spPr>
          <a:xfrm>
            <a:off x="1216963" y="1452675"/>
            <a:ext cx="2344323" cy="2315320"/>
          </a:xfrm>
          <a:prstGeom prst="ellipse">
            <a:avLst/>
          </a:prstGeom>
          <a:solidFill>
            <a:schemeClr val="accent1"/>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Knowledge</a:t>
            </a:r>
            <a:endParaRPr lang="en-US" b="1" dirty="0">
              <a:solidFill>
                <a:schemeClr val="tx2">
                  <a:lumMod val="75000"/>
                </a:schemeClr>
              </a:solidFill>
            </a:endParaRPr>
          </a:p>
        </p:txBody>
      </p:sp>
      <p:sp>
        <p:nvSpPr>
          <p:cNvPr id="23" name="Oval 22"/>
          <p:cNvSpPr/>
          <p:nvPr/>
        </p:nvSpPr>
        <p:spPr>
          <a:xfrm>
            <a:off x="4934238" y="1448725"/>
            <a:ext cx="2344323" cy="2315320"/>
          </a:xfrm>
          <a:prstGeom prst="ellipse">
            <a:avLst/>
          </a:prstGeom>
          <a:solidFill>
            <a:schemeClr val="accent2"/>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Network</a:t>
            </a:r>
            <a:endParaRPr lang="en-US" b="1" dirty="0">
              <a:solidFill>
                <a:schemeClr val="tx2">
                  <a:lumMod val="75000"/>
                </a:schemeClr>
              </a:solidFill>
            </a:endParaRPr>
          </a:p>
        </p:txBody>
      </p:sp>
      <p:sp>
        <p:nvSpPr>
          <p:cNvPr id="24" name="Oval 23"/>
          <p:cNvSpPr/>
          <p:nvPr/>
        </p:nvSpPr>
        <p:spPr>
          <a:xfrm>
            <a:off x="8611270" y="1452675"/>
            <a:ext cx="2344323" cy="2315320"/>
          </a:xfrm>
          <a:prstGeom prst="ellipse">
            <a:avLst/>
          </a:prstGeom>
          <a:solidFill>
            <a:schemeClr val="accent6"/>
          </a:solidFill>
          <a:ln w="76200">
            <a:solidFill>
              <a:srgbClr val="0039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smtClean="0">
                <a:solidFill>
                  <a:schemeClr val="tx2">
                    <a:lumMod val="75000"/>
                  </a:schemeClr>
                </a:solidFill>
              </a:rPr>
              <a:t>The Support</a:t>
            </a:r>
            <a:endParaRPr lang="en-US" b="1" dirty="0">
              <a:solidFill>
                <a:schemeClr val="tx2">
                  <a:lumMod val="75000"/>
                </a:schemeClr>
              </a:solidFill>
            </a:endParaRPr>
          </a:p>
        </p:txBody>
      </p:sp>
    </p:spTree>
    <p:extLst>
      <p:ext uri="{BB962C8B-B14F-4D97-AF65-F5344CB8AC3E}">
        <p14:creationId xmlns:p14="http://schemas.microsoft.com/office/powerpoint/2010/main" val="14411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9" grpId="0" animBg="1"/>
      <p:bldP spid="13" grpId="0" animBg="1"/>
      <p:bldP spid="14" grpId="0" animBg="1"/>
      <p:bldP spid="15" grpId="0" animBg="1"/>
      <p:bldP spid="18"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3632</TotalTime>
  <Words>2767</Words>
  <Application>Microsoft Office PowerPoint</Application>
  <PresentationFormat>Personalizado</PresentationFormat>
  <Paragraphs>494</Paragraphs>
  <Slides>39</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42" baseType="lpstr">
      <vt:lpstr>Office Theme</vt:lpstr>
      <vt:lpstr>Custom Design</vt:lpstr>
      <vt:lpstr>Slide</vt:lpstr>
      <vt:lpstr>WFZO</vt:lpstr>
      <vt:lpstr>02</vt:lpstr>
      <vt:lpstr>03</vt:lpstr>
      <vt:lpstr>04</vt:lpstr>
      <vt:lpstr>05</vt:lpstr>
      <vt:lpstr>06</vt:lpstr>
      <vt:lpstr>07</vt:lpstr>
      <vt:lpstr>08</vt:lpstr>
      <vt:lpstr>09</vt:lpstr>
      <vt:lpstr>10</vt:lpstr>
      <vt:lpstr>11</vt:lpstr>
      <vt:lpstr>12</vt:lpstr>
      <vt:lpstr>13</vt:lpstr>
      <vt:lpstr>14</vt:lpstr>
      <vt:lpstr>15</vt:lpstr>
      <vt:lpstr>16</vt:lpstr>
      <vt:lpstr>17</vt:lpstr>
      <vt:lpstr>18</vt:lpstr>
      <vt:lpstr>19</vt:lpstr>
      <vt:lpstr>20</vt:lpstr>
      <vt:lpstr>21</vt:lpstr>
      <vt:lpstr>22</vt:lpstr>
      <vt:lpstr>23</vt:lpstr>
      <vt:lpstr>24</vt:lpstr>
      <vt:lpstr>25</vt:lpstr>
      <vt:lpstr>26</vt:lpstr>
      <vt:lpstr>27</vt:lpstr>
      <vt:lpstr>28</vt:lpstr>
      <vt:lpstr>29</vt:lpstr>
      <vt:lpstr>30</vt:lpstr>
      <vt:lpstr>31</vt:lpstr>
      <vt:lpstr>32</vt:lpstr>
      <vt:lpstr>33</vt:lpstr>
      <vt:lpstr>34</vt:lpstr>
      <vt:lpstr>35</vt:lpstr>
      <vt:lpstr>36</vt:lpstr>
      <vt:lpstr>37</vt:lpstr>
      <vt:lpstr>38</vt:lpstr>
      <vt:lpstr>We are pleased to announce  The First Annual Conference and Exhibition  11-13 May 2015 Dubai, UAE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Mohammed Al Qassem</dc:creator>
  <cp:lastModifiedBy>Lydia</cp:lastModifiedBy>
  <cp:revision>194</cp:revision>
  <cp:lastPrinted>2014-11-02T15:18:37Z</cp:lastPrinted>
  <dcterms:created xsi:type="dcterms:W3CDTF">2014-05-14T05:51:06Z</dcterms:created>
  <dcterms:modified xsi:type="dcterms:W3CDTF">2015-05-22T18:50:13Z</dcterms:modified>
</cp:coreProperties>
</file>